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7"/>
  </p:notesMasterIdLst>
  <p:sldIdLst>
    <p:sldId id="330" r:id="rId2"/>
    <p:sldId id="388" r:id="rId3"/>
    <p:sldId id="374" r:id="rId4"/>
    <p:sldId id="372" r:id="rId5"/>
    <p:sldId id="373" r:id="rId6"/>
    <p:sldId id="389" r:id="rId7"/>
    <p:sldId id="375" r:id="rId8"/>
    <p:sldId id="543" r:id="rId9"/>
    <p:sldId id="548" r:id="rId10"/>
    <p:sldId id="390" r:id="rId11"/>
    <p:sldId id="547" r:id="rId12"/>
    <p:sldId id="391" r:id="rId13"/>
    <p:sldId id="378" r:id="rId14"/>
    <p:sldId id="379" r:id="rId15"/>
    <p:sldId id="380" r:id="rId16"/>
    <p:sldId id="537" r:id="rId17"/>
    <p:sldId id="392" r:id="rId18"/>
    <p:sldId id="393" r:id="rId19"/>
    <p:sldId id="381" r:id="rId20"/>
    <p:sldId id="394" r:id="rId21"/>
    <p:sldId id="384" r:id="rId22"/>
    <p:sldId id="385" r:id="rId23"/>
    <p:sldId id="496" r:id="rId24"/>
    <p:sldId id="332" r:id="rId25"/>
    <p:sldId id="335" r:id="rId26"/>
    <p:sldId id="336" r:id="rId27"/>
    <p:sldId id="337" r:id="rId28"/>
    <p:sldId id="449" r:id="rId29"/>
    <p:sldId id="541" r:id="rId30"/>
    <p:sldId id="542" r:id="rId31"/>
    <p:sldId id="453" r:id="rId32"/>
    <p:sldId id="513" r:id="rId33"/>
    <p:sldId id="492" r:id="rId34"/>
    <p:sldId id="525" r:id="rId35"/>
    <p:sldId id="521" r:id="rId36"/>
    <p:sldId id="524" r:id="rId37"/>
    <p:sldId id="498" r:id="rId38"/>
    <p:sldId id="499" r:id="rId39"/>
    <p:sldId id="515" r:id="rId40"/>
    <p:sldId id="458" r:id="rId41"/>
    <p:sldId id="438" r:id="rId42"/>
    <p:sldId id="439" r:id="rId43"/>
    <p:sldId id="459" r:id="rId44"/>
    <p:sldId id="460" r:id="rId45"/>
    <p:sldId id="461" r:id="rId46"/>
    <p:sldId id="441" r:id="rId47"/>
    <p:sldId id="442" r:id="rId48"/>
    <p:sldId id="500" r:id="rId49"/>
    <p:sldId id="501" r:id="rId50"/>
    <p:sldId id="502" r:id="rId51"/>
    <p:sldId id="516" r:id="rId52"/>
    <p:sldId id="504" r:id="rId53"/>
    <p:sldId id="505" r:id="rId54"/>
    <p:sldId id="467" r:id="rId55"/>
    <p:sldId id="469" r:id="rId56"/>
    <p:sldId id="473" r:id="rId57"/>
    <p:sldId id="474" r:id="rId58"/>
    <p:sldId id="544" r:id="rId59"/>
    <p:sldId id="480" r:id="rId60"/>
    <p:sldId id="545" r:id="rId61"/>
    <p:sldId id="546" r:id="rId62"/>
    <p:sldId id="481" r:id="rId63"/>
    <p:sldId id="482" r:id="rId64"/>
    <p:sldId id="484" r:id="rId65"/>
    <p:sldId id="485" r:id="rId66"/>
    <p:sldId id="486" r:id="rId67"/>
    <p:sldId id="487" r:id="rId68"/>
    <p:sldId id="488" r:id="rId69"/>
    <p:sldId id="549" r:id="rId70"/>
    <p:sldId id="551" r:id="rId71"/>
    <p:sldId id="550" r:id="rId72"/>
    <p:sldId id="462" r:id="rId73"/>
    <p:sldId id="463" r:id="rId74"/>
    <p:sldId id="464" r:id="rId75"/>
    <p:sldId id="495" r:id="rId76"/>
    <p:sldId id="465" r:id="rId77"/>
    <p:sldId id="536" r:id="rId78"/>
    <p:sldId id="526" r:id="rId79"/>
    <p:sldId id="529" r:id="rId80"/>
    <p:sldId id="530" r:id="rId81"/>
    <p:sldId id="532" r:id="rId82"/>
    <p:sldId id="533" r:id="rId83"/>
    <p:sldId id="535" r:id="rId84"/>
    <p:sldId id="534" r:id="rId85"/>
    <p:sldId id="552" r:id="rId8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6633"/>
    <a:srgbClr val="CC9900"/>
    <a:srgbClr val="993300"/>
    <a:srgbClr val="CC6600"/>
    <a:srgbClr val="FF9933"/>
    <a:srgbClr val="CC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2" autoAdjust="0"/>
    <p:restoredTop sz="83490" autoAdjust="0"/>
  </p:normalViewPr>
  <p:slideViewPr>
    <p:cSldViewPr>
      <p:cViewPr varScale="1">
        <p:scale>
          <a:sx n="90" d="100"/>
          <a:sy n="90" d="100"/>
        </p:scale>
        <p:origin x="82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2" d="100"/>
          <a:sy n="42" d="100"/>
        </p:scale>
        <p:origin x="-1555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image" Target="../media/image62.png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66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72F3D50-9E60-4B20-8719-76F90A16FF6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CDF09071-2A55-46CA-86F3-50B2216FC8A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97284" name="Rectangle 4">
            <a:extLst>
              <a:ext uri="{FF2B5EF4-FFF2-40B4-BE49-F238E27FC236}">
                <a16:creationId xmlns:a16="http://schemas.microsoft.com/office/drawing/2014/main" id="{7C3B95C2-8C0D-4B7A-9417-9A8A08C05AF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5444461E-1BBB-43A4-B9AC-0BBED458205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91CA17F4-FBE1-4E2D-97D3-3751505F97F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0E152F0A-A5AB-42BD-9A44-3F2FAFDAC5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0E7475E-2DBC-4C05-A9AC-BE26EA21F58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人眼类比照相机：非常相似，也有“镜头、传感器、处理</a:t>
            </a:r>
            <a:r>
              <a:rPr lang="zh-CN" altLang="en-US"/>
              <a:t>芯片”</a:t>
            </a:r>
            <a:endParaRPr lang="en-US" altLang="zh-CN"/>
          </a:p>
          <a:p>
            <a:endParaRPr lang="en-US" altLang="zh-CN"/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sclera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：巩膜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choroid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：脉络膜</a:t>
            </a:r>
            <a:endParaRPr lang="en-US" altLang="zh-CN"/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vitreous humor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：玻璃体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ciliary fiber</a:t>
            </a:r>
            <a:r>
              <a:rPr lang="zh-CN" altLang="en-US"/>
              <a:t>：睫状纤维</a:t>
            </a:r>
            <a:endParaRPr lang="en-US" altLang="zh-CN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ciliary muscle</a:t>
            </a:r>
            <a:r>
              <a:rPr lang="zh-CN" altLang="en-US"/>
              <a:t>：睫状肌</a:t>
            </a:r>
            <a:endParaRPr lang="en-US" altLang="zh-CN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ciliary bod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</a:t>
            </a:r>
            <a:r>
              <a:rPr lang="zh-CN" altLang="en-US"/>
              <a:t>睫状体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860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采样和量化的能力，由传感器和图像处理软件决定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461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第一行第</a:t>
            </a:r>
            <a:r>
              <a:rPr lang="en-US" altLang="zh-CN" dirty="0"/>
              <a:t>3</a:t>
            </a:r>
            <a:r>
              <a:rPr lang="zh-CN" altLang="en-US" dirty="0"/>
              <a:t>幅图：出现山脊状的伪轮廓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8496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两种典型的数字图像格式：</a:t>
            </a:r>
            <a:r>
              <a:rPr lang="en-US" altLang="zh-CN"/>
              <a:t>RAW</a:t>
            </a:r>
            <a:r>
              <a:rPr lang="zh-CN" altLang="en-US"/>
              <a:t>（没有文件头），</a:t>
            </a:r>
            <a:r>
              <a:rPr lang="en-US" altLang="zh-CN"/>
              <a:t>BMP</a:t>
            </a:r>
            <a:r>
              <a:rPr lang="zh-CN" altLang="en-US"/>
              <a:t>（有文件头），</a:t>
            </a:r>
            <a:r>
              <a:rPr lang="en-US" altLang="zh-CN"/>
              <a:t>JPG</a:t>
            </a:r>
            <a:r>
              <a:rPr lang="zh-CN" altLang="en-US"/>
              <a:t>等其他格式类似于</a:t>
            </a:r>
            <a:r>
              <a:rPr lang="en-US" altLang="zh-CN"/>
              <a:t>BMP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4568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/>
              <a:t>0x424D: 16</a:t>
            </a:r>
            <a:r>
              <a:rPr lang="zh-CN" altLang="en-US" sz="1200"/>
              <a:t>进制数字表示的</a:t>
            </a:r>
            <a:r>
              <a:rPr lang="en-US" altLang="zh-CN" sz="1200"/>
              <a:t>B</a:t>
            </a:r>
            <a:r>
              <a:rPr lang="zh-CN" altLang="en-US" sz="1200"/>
              <a:t>和</a:t>
            </a:r>
            <a:r>
              <a:rPr lang="en-US" altLang="zh-CN" sz="1200"/>
              <a:t>M</a:t>
            </a:r>
            <a:r>
              <a:rPr lang="zh-CN" altLang="en-US" sz="1200"/>
              <a:t>的</a:t>
            </a:r>
            <a:r>
              <a:rPr lang="en-US" altLang="zh-CN" sz="1200"/>
              <a:t>ASCII</a:t>
            </a:r>
            <a:r>
              <a:rPr lang="zh-CN" altLang="en-US" sz="1200"/>
              <a:t>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8497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0089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009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调色板的意义可以类比画家手中的调色板：一副画不可能用到所有的颜色，那么把需要的放在调色板里（索引值），不需要的仍在颜料盒里（全部颜色）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2705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256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颜色（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8bit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）是指图像里面允许的颜色种数最大是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256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种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774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真色彩是指图像中的每个像素值都分成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三个基色分量，每个基色分量用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8bit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来记录其色彩强度，共可记录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2^24 =16M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种色彩。这样得到的色彩可以反应原图的真实色彩，故称真色彩。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0673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引入</a:t>
            </a:r>
            <a:r>
              <a:rPr lang="en-US" altLang="zh-CN"/>
              <a:t>V</a:t>
            </a:r>
            <a:r>
              <a:rPr lang="zh-CN" altLang="en-US"/>
              <a:t>，是考虑了前背景的不邻接</a:t>
            </a:r>
            <a:endParaRPr lang="en-US" altLang="zh-CN"/>
          </a:p>
          <a:p>
            <a:r>
              <a:rPr lang="zh-CN" altLang="en-US"/>
              <a:t>引入</a:t>
            </a:r>
            <a:r>
              <a:rPr lang="en-US" altLang="zh-CN"/>
              <a:t>m</a:t>
            </a:r>
            <a:r>
              <a:rPr lang="zh-CN" altLang="en-US"/>
              <a:t>邻接，是为了消除“多重邻接“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314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人眼对比照相机：不同的是，锥状细胞专门识别色彩，杆状细胞专门识别明暗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313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可见，定义通路时，需要指明这里的“邻接”是前面的哪一种：</a:t>
            </a:r>
            <a:r>
              <a:rPr lang="en-US" altLang="zh-CN"/>
              <a:t>4</a:t>
            </a:r>
            <a:r>
              <a:rPr lang="zh-CN" altLang="en-US"/>
              <a:t>邻接，</a:t>
            </a:r>
            <a:r>
              <a:rPr lang="en-US" altLang="zh-CN"/>
              <a:t>8</a:t>
            </a:r>
            <a:r>
              <a:rPr lang="zh-CN" altLang="en-US"/>
              <a:t>邻接，还是</a:t>
            </a:r>
            <a:r>
              <a:rPr lang="en-US" altLang="zh-CN"/>
              <a:t>m</a:t>
            </a:r>
            <a:r>
              <a:rPr lang="zh-CN" altLang="en-US"/>
              <a:t>邻接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533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0832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95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泛函分析</a:t>
            </a:r>
            <a:r>
              <a:rPr lang="en-US" altLang="zh-CN"/>
              <a:t>》</a:t>
            </a:r>
            <a:r>
              <a:rPr lang="zh-CN" altLang="en-US"/>
              <a:t>中对距离的抽象定义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0185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算术运算：加减乘除，加权平均声。减法可用于去噪声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集合运算：交并补差，与或非。可用于图像分割。还有模糊集合上的运算。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实数域上的线性运算：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/>
              <a:t>线性运算是加法和数量乘法， 在实数领域像只包含加法和数量乘法二元一次方程就属于线性运算，如</a:t>
            </a:r>
            <a:r>
              <a:rPr lang="en-US" altLang="zh-CN"/>
              <a:t>y=3x+5</a:t>
            </a:r>
            <a:r>
              <a:rPr lang="zh-CN" altLang="en-US"/>
              <a:t>。如果是矩阵的加法和数乘运算，就称为矩阵的线性运算；如果是向量的加法和数乘运算，统称为向量的线性运算。对于不同线性运算一般有不同的形式，它们满足交换律、结合律、分配律等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/>
              <a:t>即：</a:t>
            </a:r>
            <a:r>
              <a:rPr lang="en-US" altLang="zh-CN"/>
              <a:t>H[a1f1(x,y)+a2f2(x,y)]=a1Hf1(x,y) + a2Hf2(x,y)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/>
              <a:t>max</a:t>
            </a:r>
            <a:r>
              <a:rPr lang="zh-CN" altLang="en-US"/>
              <a:t>就是不是线性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248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如果是对列向量运算，则上述矩阵需要转置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5735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旋转矩阵的推导：</a:t>
            </a:r>
            <a:endParaRPr lang="en-US" altLang="zh-CN"/>
          </a:p>
          <a:p>
            <a:r>
              <a:rPr lang="en-US" altLang="zh-CN"/>
              <a:t>https://blog.csdn.net/weixin_42390873/article/details/113411016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13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客观亮度并不等同于主观亮度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6651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scotopic</a:t>
            </a:r>
            <a:r>
              <a:rPr lang="zh-CN" altLang="en-US"/>
              <a:t>：暗视觉</a:t>
            </a:r>
            <a:endParaRPr lang="en-US" altLang="zh-CN"/>
          </a:p>
          <a:p>
            <a:r>
              <a:rPr lang="en-US" altLang="zh-CN"/>
              <a:t>photopic</a:t>
            </a:r>
            <a:r>
              <a:rPr lang="zh-CN" altLang="en-US"/>
              <a:t>：亮视觉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8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0868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DC6FDAA-0034-4B4A-82CA-E1E0FBE01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FEACD9-44D1-45D6-BD87-8AF597034C7D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556034" name="Rectangle 2">
            <a:extLst>
              <a:ext uri="{FF2B5EF4-FFF2-40B4-BE49-F238E27FC236}">
                <a16:creationId xmlns:a16="http://schemas.microsoft.com/office/drawing/2014/main" id="{49FEC8F9-EB61-4479-8618-6CD732686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6035" name="Rectangle 3">
            <a:extLst>
              <a:ext uri="{FF2B5EF4-FFF2-40B4-BE49-F238E27FC236}">
                <a16:creationId xmlns:a16="http://schemas.microsoft.com/office/drawing/2014/main" id="{B55ACE59-01F3-4FFD-A145-3993DFC7A1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计算机中的芯片（</a:t>
            </a:r>
            <a:r>
              <a:rPr lang="en-US" altLang="zh-CN" dirty="0"/>
              <a:t>CPU</a:t>
            </a:r>
            <a:r>
              <a:rPr lang="zh-CN" altLang="en-US" dirty="0"/>
              <a:t>、内存等）采用的是二极管，但不是光二极管。</a:t>
            </a:r>
            <a:endParaRPr lang="en-US" altLang="zh-CN" dirty="0"/>
          </a:p>
          <a:p>
            <a:r>
              <a:rPr lang="en-US" altLang="zh-CN" dirty="0"/>
              <a:t>CCD</a:t>
            </a:r>
            <a:r>
              <a:rPr lang="zh-CN" altLang="en-US" dirty="0"/>
              <a:t>：</a:t>
            </a:r>
            <a:r>
              <a:rPr lang="en-US" altLang="zh-CN" dirty="0"/>
              <a:t>Charge-coupled Device</a:t>
            </a:r>
            <a:r>
              <a:rPr lang="zh-CN" altLang="en-US" dirty="0"/>
              <a:t>，中文</a:t>
            </a:r>
            <a:r>
              <a:rPr lang="zh-CN" altLang="en-US" i="0" dirty="0"/>
              <a:t>全称</a:t>
            </a:r>
            <a:r>
              <a:rPr lang="zh-CN" altLang="en-US" dirty="0"/>
              <a:t>：电荷耦合元件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696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环形传感器：可以得到三维物体的剖面图像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210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一句话：描述成矩阵</a:t>
            </a:r>
            <a:endParaRPr lang="en-US" altLang="zh-CN" dirty="0"/>
          </a:p>
          <a:p>
            <a:r>
              <a:rPr lang="en-US" altLang="zh-CN" dirty="0" err="1"/>
              <a:t>matlab</a:t>
            </a:r>
            <a:r>
              <a:rPr lang="zh-CN" altLang="en-US" dirty="0"/>
              <a:t>名称的前半部分即矩阵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475E-2DBC-4C05-A9AC-BE26EA21F58D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1A81B53C-BF2A-4104-B59E-AF6CB325ECC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300">
                <a:solidFill>
                  <a:srgbClr val="663300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EB214F23-70FC-49CA-BDD3-5435F35E380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85348" name="Rectangle 4">
            <a:extLst>
              <a:ext uri="{FF2B5EF4-FFF2-40B4-BE49-F238E27FC236}">
                <a16:creationId xmlns:a16="http://schemas.microsoft.com/office/drawing/2014/main" id="{759DE2A4-98B2-40B6-89C7-5246395D3B0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248400"/>
            <a:ext cx="23622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185349" name="Rectangle 5">
            <a:extLst>
              <a:ext uri="{FF2B5EF4-FFF2-40B4-BE49-F238E27FC236}">
                <a16:creationId xmlns:a16="http://schemas.microsoft.com/office/drawing/2014/main" id="{434C9436-CBAA-4E64-A963-3E686F9200B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85350" name="Rectangle 6">
            <a:extLst>
              <a:ext uri="{FF2B5EF4-FFF2-40B4-BE49-F238E27FC236}">
                <a16:creationId xmlns:a16="http://schemas.microsoft.com/office/drawing/2014/main" id="{C047A3A6-3FC8-4560-8126-F19B56505B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F1A43AD-9452-4392-8DE5-B3211205581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85351" name="AutoShape 7">
            <a:extLst>
              <a:ext uri="{FF2B5EF4-FFF2-40B4-BE49-F238E27FC236}">
                <a16:creationId xmlns:a16="http://schemas.microsoft.com/office/drawing/2014/main" id="{F106C72E-A046-4AAC-939F-59D0782D8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  <a:gd name="T0" fmla="*/ 0 w 1000"/>
              <a:gd name="T1" fmla="*/ 0 h 1000"/>
              <a:gd name="T2" fmla="*/ 618 w 1000"/>
              <a:gd name="T3" fmla="*/ 0 h 1000"/>
              <a:gd name="T4" fmla="*/ 618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3492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endParaRPr lang="zh-CN" altLang="zh-CN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B92DE-7196-4F87-A7F1-32916DA8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0D3B98-69B7-479C-A02C-AC4BCD26C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EEDFD8-F52E-4F07-9769-951BE08E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2C6876-2B10-4E9C-9FED-3257790C5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F736BC-3621-460A-BD0C-99F58FAE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CD0657-1622-4225-8FF8-0C18DE286A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71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4A727E-CD8E-448F-B71D-37707A9FB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636AFA-E2A3-454D-9BC7-27666A93A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120F4C-E22E-4F6A-8DCC-8652FDC0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09262-DD1E-4F10-9802-BE70B176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4B9402-0AB7-4A7B-9603-356F5EC4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9F071F-26F9-413B-8D65-C1E38203E1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629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16F1B-A2CD-447B-80E5-E201D3B5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539C4E-94AB-497F-8514-B8C84BFE31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2F94AE-4583-4604-950E-85BE811C0497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3438" y="10668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546FAC-9716-4130-880F-04A07BE96EFC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3438" y="36195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3406677-666C-4297-B4DC-301A0C2BF2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3622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EDEE45C-2E16-43F0-9477-983E7A0B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C2C237F-19AC-4102-B963-C5395CAB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565E03ED-111E-4A80-9883-457833F04F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4912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889F4-77C6-4DD6-B3DE-FA7E627A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605B22-48A3-4CCB-B16F-7A15E1CAC3C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9F186F-787D-4AA9-8C43-D887DB39E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FC6577-9253-4645-A085-8096D6348B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3622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96A945-096F-4B18-BD33-93ABCD14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1DB878-672D-4315-BAA4-E4D46685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4E1431A7-F869-423E-92BA-8B720188AE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51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A1D5E-7401-4894-BC0E-C2F0A2C1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1FF066-56A6-4E6E-90BA-5411F07DA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EF1543-D505-4E58-AD0B-72E7653A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5D73CF-6EB0-4E53-9D7B-E3CE17CD9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A13EE-4018-426C-AC88-4B4BD6C0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2E5CAD-FFAF-48B5-A851-74C432DE82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14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A7CC6-2575-4C28-AB24-4F7F55FB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6C0B6A-CDFD-4C79-9014-271D43D8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DB6D5C-A7DE-4269-861C-B11F571D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59C421-2477-42F7-9586-09162F9B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E6566-EF2B-47AE-9930-DFC61540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645AEB-9055-431C-A883-2C08F72CCC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690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2F30F-F311-4662-84D2-E93289B5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CF321-62EE-4F4A-B1EC-6E6D5D783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648B20-B13E-4F4D-A8CC-0240625EE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69FFD9-5E86-47B9-A150-D33943A8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C74F37-0D20-4B5E-80A0-AFA9687E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D7447E-75A5-42DB-9980-197CFA4D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3213C-5F22-4D61-BECD-2FCB073E1A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75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29525-3523-47D3-A194-07015287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6EEA76-AA16-4868-B426-4EBE57812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5FE2E0-1C62-4EC3-977D-20AFC4945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0F304E-B6B7-4864-9DA7-94F36582A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4C4268-0710-472F-8DCF-1852544AC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00E046-2E38-4CFD-9430-2C40FC772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87FE96E-785C-4018-ACC0-AC9E77CE4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BE9E7C-49DB-4ECB-97D3-4F65B9BE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151524-6F74-41CB-9564-E12807BAF9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401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6BABE-4033-4EC8-8930-E420AE01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C717F3-6E39-4FAB-8709-B3F59BD9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3E9F27-B965-406A-A62B-367B4F9B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551E69-082B-4FFE-8731-4C017D6A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954AAE-8469-4919-902E-790DF13C99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0427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D6B233-9BB1-4855-844E-9B937A458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C1DCEA-5043-476B-BF86-002252B5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CF6AB0-F4EF-494E-8E08-8765CE8D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48D208-A721-48F4-A503-496004A56A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99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1B9B0-8A20-44C2-9EC9-581E2FA4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14D53C-48DC-47DF-A3B6-E9C6B3B8A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545852-AA98-4F2A-941D-D0D231F69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14EFCD-3288-4E52-BCB0-F6324D3B3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9840A7-5A24-465A-A771-25C0E218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3E41DD-910E-434F-AE86-2AB67CC9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BB0E8-55EC-42D1-91FB-E445023524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868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7A457-F218-4A0B-92E3-9E29C80A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E779AA-1621-431A-9EA2-69AA087D0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2A3028-C23E-4C52-89E2-43D529F95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A2CF32-D831-4D62-AC2D-95F57789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2EC25E-D5D1-47AD-99A2-B8C11E4E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85B44F-7D52-41E6-B87F-B9777C76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2D07FC-6CFC-4793-8671-02E5DCEF484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332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B55E6E88-395F-4828-A4F1-4C9489D53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96D92F09-E7B3-415A-B9BA-6036833F2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66800"/>
            <a:ext cx="8001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4324" name="AutoShape 4">
            <a:extLst>
              <a:ext uri="{FF2B5EF4-FFF2-40B4-BE49-F238E27FC236}">
                <a16:creationId xmlns:a16="http://schemas.microsoft.com/office/drawing/2014/main" id="{F5CD3B70-B0BB-470D-8010-83A860EB3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7958138" cy="109538"/>
          </a:xfrm>
          <a:custGeom>
            <a:avLst/>
            <a:gdLst>
              <a:gd name="G0" fmla="+- 585 0 0"/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412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184325" name="Line 5">
            <a:extLst>
              <a:ext uri="{FF2B5EF4-FFF2-40B4-BE49-F238E27FC236}">
                <a16:creationId xmlns:a16="http://schemas.microsoft.com/office/drawing/2014/main" id="{AF0C492C-B2F9-4DB9-B382-EB03C8877D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412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26" name="Rectangle 6">
            <a:extLst>
              <a:ext uri="{FF2B5EF4-FFF2-40B4-BE49-F238E27FC236}">
                <a16:creationId xmlns:a16="http://schemas.microsoft.com/office/drawing/2014/main" id="{B01AD27B-41BB-466C-BBB1-CC586D6867D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362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84327" name="Rectangle 7">
            <a:extLst>
              <a:ext uri="{FF2B5EF4-FFF2-40B4-BE49-F238E27FC236}">
                <a16:creationId xmlns:a16="http://schemas.microsoft.com/office/drawing/2014/main" id="{E70A4BE3-1A09-4F8E-81B9-71C4560E988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zh-CN" altLang="zh-CN"/>
          </a:p>
        </p:txBody>
      </p:sp>
      <p:sp>
        <p:nvSpPr>
          <p:cNvPr id="184328" name="Rectangle 8">
            <a:extLst>
              <a:ext uri="{FF2B5EF4-FFF2-40B4-BE49-F238E27FC236}">
                <a16:creationId xmlns:a16="http://schemas.microsoft.com/office/drawing/2014/main" id="{CC2BD931-64B6-4CCA-AC7B-05500760FEA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8DB9C37-0542-41DF-BF43-7F7254429D6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rgbClr val="663300"/>
        </a:buClr>
        <a:buSzPct val="80000"/>
        <a:buFont typeface="Wingdings" panose="05000000000000000000" pitchFamily="2" charset="2"/>
        <a:buChar char="n"/>
        <a:defRPr sz="2000" kern="1200">
          <a:solidFill>
            <a:srgbClr val="800000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l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Verdana" panose="020B060403050404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8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6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7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0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9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5.png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7.w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2BB0A9C0-B389-48BE-8FAD-6339F4380A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64FF55-894A-4865-BFB6-8C311931992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CA0BE007-8A24-463B-A4ED-E05F5B589C66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290818" name="Rectangle 2">
            <a:extLst>
              <a:ext uri="{FF2B5EF4-FFF2-40B4-BE49-F238E27FC236}">
                <a16:creationId xmlns:a16="http://schemas.microsoft.com/office/drawing/2014/main" id="{FA01BB48-0D20-4128-82F5-A1590734F9D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72400" cy="1524000"/>
          </a:xfrm>
        </p:spPr>
        <p:txBody>
          <a:bodyPr/>
          <a:lstStyle/>
          <a:p>
            <a:r>
              <a:rPr lang="en-US" altLang="zh-CN">
                <a:cs typeface="Arial" panose="020B0604020202020204" pitchFamily="34" charset="0"/>
              </a:rPr>
              <a:t>1-2 </a:t>
            </a:r>
            <a:r>
              <a:rPr lang="zh-CN" altLang="en-US">
                <a:cs typeface="Arial" panose="020B0604020202020204" pitchFamily="34" charset="0"/>
              </a:rPr>
              <a:t>数字图像基础</a:t>
            </a:r>
            <a:br>
              <a:rPr lang="zh-CN" altLang="en-US">
                <a:cs typeface="Arial" panose="020B0604020202020204" pitchFamily="34" charset="0"/>
              </a:rPr>
            </a:br>
            <a:r>
              <a:rPr lang="en-US" altLang="zh-TW">
                <a:cs typeface="Arial" panose="020B0604020202020204" pitchFamily="34" charset="0"/>
              </a:rPr>
              <a:t>Digital Image Fundamentals</a:t>
            </a:r>
          </a:p>
        </p:txBody>
      </p:sp>
      <p:sp>
        <p:nvSpPr>
          <p:cNvPr id="290819" name="Rectangle 3">
            <a:extLst>
              <a:ext uri="{FF2B5EF4-FFF2-40B4-BE49-F238E27FC236}">
                <a16:creationId xmlns:a16="http://schemas.microsoft.com/office/drawing/2014/main" id="{EA097FC2-9443-42C7-AE77-286D1B6B150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62000" y="2809009"/>
            <a:ext cx="8077200" cy="3276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2.1 </a:t>
            </a:r>
            <a:r>
              <a:rPr lang="zh-CN" altLang="en-US" sz="2400" dirty="0"/>
              <a:t>人眼的视觉原理</a:t>
            </a:r>
          </a:p>
          <a:p>
            <a:pPr>
              <a:lnSpc>
                <a:spcPct val="90000"/>
              </a:lnSpc>
            </a:pPr>
            <a:r>
              <a:rPr lang="en-US" altLang="zh-CN" sz="2400" dirty="0"/>
              <a:t>2.2 </a:t>
            </a:r>
            <a:r>
              <a:rPr lang="zh-CN" altLang="en-US" sz="2400" dirty="0"/>
              <a:t>连续图像的获取</a:t>
            </a:r>
          </a:p>
          <a:p>
            <a:pPr>
              <a:lnSpc>
                <a:spcPct val="90000"/>
              </a:lnSpc>
            </a:pPr>
            <a:r>
              <a:rPr lang="en-US" altLang="zh-CN" sz="2400" dirty="0"/>
              <a:t>2.3 </a:t>
            </a:r>
            <a:r>
              <a:rPr lang="zh-CN" altLang="en-US" sz="2400" dirty="0">
                <a:solidFill>
                  <a:schemeClr val="tx1"/>
                </a:solidFill>
              </a:rPr>
              <a:t>连续图像</a:t>
            </a:r>
            <a:r>
              <a:rPr lang="zh-CN" altLang="en-US" sz="2400">
                <a:solidFill>
                  <a:schemeClr val="tx1"/>
                </a:solidFill>
              </a:rPr>
              <a:t>的描述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chemeClr val="tx1"/>
                </a:solidFill>
              </a:rPr>
              <a:t>2.4 </a:t>
            </a:r>
            <a:r>
              <a:rPr lang="zh-CN" altLang="en-US" sz="2400">
                <a:solidFill>
                  <a:schemeClr val="tx1"/>
                </a:solidFill>
              </a:rPr>
              <a:t>图像数字化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chemeClr val="tx1"/>
                </a:solidFill>
              </a:rPr>
              <a:t>2.5 </a:t>
            </a:r>
            <a:r>
              <a:rPr lang="zh-CN" altLang="en-US" sz="2400" dirty="0">
                <a:solidFill>
                  <a:schemeClr val="tx1"/>
                </a:solidFill>
              </a:rPr>
              <a:t>数字图像</a:t>
            </a:r>
            <a:r>
              <a:rPr lang="zh-CN" altLang="en-US" sz="2400">
                <a:solidFill>
                  <a:schemeClr val="tx1"/>
                </a:solidFill>
              </a:rPr>
              <a:t>的表示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chemeClr val="tx1"/>
                </a:solidFill>
              </a:rPr>
              <a:t>2.6 </a:t>
            </a:r>
            <a:r>
              <a:rPr lang="zh-CN" altLang="en-US" sz="2400">
                <a:solidFill>
                  <a:schemeClr val="tx1"/>
                </a:solidFill>
              </a:rPr>
              <a:t>像素间</a:t>
            </a:r>
            <a:r>
              <a:rPr lang="zh-CN" altLang="en-US" sz="2400" dirty="0">
                <a:solidFill>
                  <a:schemeClr val="tx1"/>
                </a:solidFill>
              </a:rPr>
              <a:t>的</a:t>
            </a:r>
            <a:r>
              <a:rPr lang="zh-CN" altLang="en-US" sz="2400">
                <a:solidFill>
                  <a:schemeClr val="tx1"/>
                </a:solidFill>
              </a:rPr>
              <a:t>基本关系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chemeClr val="tx1"/>
                </a:solidFill>
              </a:rPr>
              <a:t>2.7 </a:t>
            </a:r>
            <a:r>
              <a:rPr lang="zh-CN" altLang="en-US" sz="2400">
                <a:solidFill>
                  <a:schemeClr val="tx1"/>
                </a:solidFill>
              </a:rPr>
              <a:t>图像上的运算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/>
              <a:t>2.8 </a:t>
            </a:r>
            <a:r>
              <a:rPr lang="zh-CN" altLang="en-US" sz="2400"/>
              <a:t>数字图像质量</a:t>
            </a: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2B8DC234-34BD-4F4C-BAAF-AEC70928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EEF5E059-EC60-40C0-9471-503F4CB2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21CF8-9D51-49A6-8668-E8DCCBA95CF4}" type="slidenum">
              <a:rPr lang="en-US" altLang="zh-CN"/>
              <a:pPr/>
              <a:t>10</a:t>
            </a:fld>
            <a:endParaRPr lang="en-US" altLang="zh-CN"/>
          </a:p>
        </p:txBody>
      </p:sp>
      <p:pic>
        <p:nvPicPr>
          <p:cNvPr id="354307" name="Picture 3">
            <a:extLst>
              <a:ext uri="{FF2B5EF4-FFF2-40B4-BE49-F238E27FC236}">
                <a16:creationId xmlns:a16="http://schemas.microsoft.com/office/drawing/2014/main" id="{BE3BF518-6C1A-4D0A-824B-B245333E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93822"/>
            <a:ext cx="8077200" cy="376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4311" name="Rectangle 7">
            <a:extLst>
              <a:ext uri="{FF2B5EF4-FFF2-40B4-BE49-F238E27FC236}">
                <a16:creationId xmlns:a16="http://schemas.microsoft.com/office/drawing/2014/main" id="{AC6A9B40-0A9F-4187-837D-1DB2A0759B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66800"/>
            <a:ext cx="5453062" cy="4953000"/>
          </a:xfrm>
        </p:spPr>
        <p:txBody>
          <a:bodyPr/>
          <a:lstStyle/>
          <a:p>
            <a:r>
              <a:rPr lang="zh-CN" altLang="en-US" sz="2400" dirty="0">
                <a:solidFill>
                  <a:srgbClr val="0000FF"/>
                </a:solidFill>
              </a:rPr>
              <a:t>对比灵敏度</a:t>
            </a:r>
            <a:r>
              <a:rPr lang="zh-CN" altLang="en-US" sz="2400" dirty="0"/>
              <a:t>：在不同的照明级别下，人眼辨别光强变化的能力。可以用韦伯比 </a:t>
            </a:r>
            <a:r>
              <a:rPr lang="el-GR" altLang="zh-CN" sz="2400" dirty="0"/>
              <a:t>Δ</a:t>
            </a:r>
            <a:r>
              <a:rPr lang="en-US" altLang="zh-CN" sz="2400" i="1" dirty="0" err="1"/>
              <a:t>I</a:t>
            </a:r>
            <a:r>
              <a:rPr lang="en-US" altLang="zh-CN" sz="2400" i="1" baseline="-25000" dirty="0" err="1"/>
              <a:t>c</a:t>
            </a:r>
            <a:r>
              <a:rPr lang="en-US" altLang="zh-CN" sz="2400" dirty="0"/>
              <a:t>/</a:t>
            </a:r>
            <a:r>
              <a:rPr lang="en-US" altLang="zh-CN" sz="2400" i="1" dirty="0"/>
              <a:t>I </a:t>
            </a:r>
            <a:r>
              <a:rPr lang="zh-CN" altLang="en-US" sz="2400" dirty="0"/>
              <a:t>来表示：</a:t>
            </a:r>
            <a:endParaRPr lang="en-US" altLang="zh-CN" sz="2400" dirty="0"/>
          </a:p>
          <a:p>
            <a:pPr lvl="1"/>
            <a:r>
              <a:rPr lang="zh-CN" altLang="en-US" sz="2000" dirty="0"/>
              <a:t>低照明时，亮度辨别较差（韦伯比大）</a:t>
            </a:r>
          </a:p>
          <a:p>
            <a:pPr lvl="1"/>
            <a:r>
              <a:rPr lang="zh-CN" altLang="en-US" sz="2000" dirty="0"/>
              <a:t>高照明时，亮度辨别力好（韦伯比小）</a:t>
            </a:r>
          </a:p>
          <a:p>
            <a:endParaRPr lang="en-US" altLang="zh-CN" sz="2400" dirty="0"/>
          </a:p>
        </p:txBody>
      </p:sp>
      <p:sp>
        <p:nvSpPr>
          <p:cNvPr id="354312" name="Rectangle 8">
            <a:extLst>
              <a:ext uri="{FF2B5EF4-FFF2-40B4-BE49-F238E27FC236}">
                <a16:creationId xmlns:a16="http://schemas.microsoft.com/office/drawing/2014/main" id="{A1125B83-6DF2-4AA0-BFBF-7A2940B92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143000"/>
            <a:ext cx="2362200" cy="167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13" name="Oval 9">
            <a:extLst>
              <a:ext uri="{FF2B5EF4-FFF2-40B4-BE49-F238E27FC236}">
                <a16:creationId xmlns:a16="http://schemas.microsoft.com/office/drawing/2014/main" id="{E229B965-3435-41B0-B473-6ACCBD31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676400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1B2C5E4-3C3C-4C26-A2E5-38E6C6E9B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主观亮度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2B8DC234-34BD-4F4C-BAAF-AEC70928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EEF5E059-EC60-40C0-9471-503F4CB2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21CF8-9D51-49A6-8668-E8DCCBA95CF4}" type="slidenum">
              <a:rPr lang="en-US" altLang="zh-CN"/>
              <a:pPr/>
              <a:t>11</a:t>
            </a:fld>
            <a:endParaRPr lang="en-US" altLang="zh-CN"/>
          </a:p>
        </p:txBody>
      </p:sp>
      <p:pic>
        <p:nvPicPr>
          <p:cNvPr id="354307" name="Picture 3">
            <a:extLst>
              <a:ext uri="{FF2B5EF4-FFF2-40B4-BE49-F238E27FC236}">
                <a16:creationId xmlns:a16="http://schemas.microsoft.com/office/drawing/2014/main" id="{BE3BF518-6C1A-4D0A-824B-B245333E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93822"/>
            <a:ext cx="8077200" cy="376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4311" name="Rectangle 7">
            <a:extLst>
              <a:ext uri="{FF2B5EF4-FFF2-40B4-BE49-F238E27FC236}">
                <a16:creationId xmlns:a16="http://schemas.microsoft.com/office/drawing/2014/main" id="{AC6A9B40-0A9F-4187-837D-1DB2A0759B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66800"/>
            <a:ext cx="5453062" cy="4953000"/>
          </a:xfrm>
        </p:spPr>
        <p:txBody>
          <a:bodyPr/>
          <a:lstStyle/>
          <a:p>
            <a:r>
              <a:rPr lang="zh-CN" altLang="en-US" sz="2400" dirty="0">
                <a:solidFill>
                  <a:srgbClr val="0000FF"/>
                </a:solidFill>
              </a:rPr>
              <a:t>对比灵敏度</a:t>
            </a:r>
            <a:r>
              <a:rPr lang="zh-CN" altLang="en-US" sz="2400" dirty="0"/>
              <a:t>：在不同的照明级别下，人眼辨别光强变化的能力。可以用韦伯比 </a:t>
            </a:r>
            <a:r>
              <a:rPr lang="el-GR" altLang="zh-CN" sz="2400" dirty="0"/>
              <a:t>Δ</a:t>
            </a:r>
            <a:r>
              <a:rPr lang="en-US" altLang="zh-CN" sz="2400" i="1" dirty="0" err="1"/>
              <a:t>I</a:t>
            </a:r>
            <a:r>
              <a:rPr lang="en-US" altLang="zh-CN" sz="2400" i="1" baseline="-25000" dirty="0" err="1"/>
              <a:t>c</a:t>
            </a:r>
            <a:r>
              <a:rPr lang="en-US" altLang="zh-CN" sz="2400" dirty="0"/>
              <a:t>/</a:t>
            </a:r>
            <a:r>
              <a:rPr lang="en-US" altLang="zh-CN" sz="2400" i="1" dirty="0"/>
              <a:t>I </a:t>
            </a:r>
            <a:r>
              <a:rPr lang="zh-CN" altLang="en-US" sz="2400" dirty="0"/>
              <a:t>来表示：</a:t>
            </a:r>
            <a:endParaRPr lang="en-US" altLang="zh-CN" sz="2400" dirty="0"/>
          </a:p>
          <a:p>
            <a:pPr lvl="1"/>
            <a:r>
              <a:rPr lang="zh-CN" altLang="en-US" sz="2000" dirty="0"/>
              <a:t>低照明时，亮度辨别较差（韦伯比大）</a:t>
            </a:r>
          </a:p>
          <a:p>
            <a:pPr lvl="1"/>
            <a:r>
              <a:rPr lang="zh-CN" altLang="en-US" sz="2000" dirty="0"/>
              <a:t>高照明时，亮度辨别力好（韦伯比小）</a:t>
            </a:r>
          </a:p>
          <a:p>
            <a:endParaRPr lang="en-US" altLang="zh-CN" sz="2400" dirty="0"/>
          </a:p>
        </p:txBody>
      </p:sp>
      <p:sp>
        <p:nvSpPr>
          <p:cNvPr id="354312" name="Rectangle 8">
            <a:extLst>
              <a:ext uri="{FF2B5EF4-FFF2-40B4-BE49-F238E27FC236}">
                <a16:creationId xmlns:a16="http://schemas.microsoft.com/office/drawing/2014/main" id="{A1125B83-6DF2-4AA0-BFBF-7A2940B92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143000"/>
            <a:ext cx="2362200" cy="167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13" name="Oval 9">
            <a:extLst>
              <a:ext uri="{FF2B5EF4-FFF2-40B4-BE49-F238E27FC236}">
                <a16:creationId xmlns:a16="http://schemas.microsoft.com/office/drawing/2014/main" id="{E229B965-3435-41B0-B473-6ACCBD31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676400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54309" name="Picture 5">
            <a:extLst>
              <a:ext uri="{FF2B5EF4-FFF2-40B4-BE49-F238E27FC236}">
                <a16:creationId xmlns:a16="http://schemas.microsoft.com/office/drawing/2014/main" id="{5E7BB9D2-A2FF-4A5C-8DD3-0747C9BF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2"/>
          <a:stretch>
            <a:fillRect/>
          </a:stretch>
        </p:blipFill>
        <p:spPr bwMode="auto">
          <a:xfrm>
            <a:off x="6248400" y="1074738"/>
            <a:ext cx="2438400" cy="16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81B2C5E4-3C3C-4C26-A2E5-38E6C6E9B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主观亮度</a:t>
            </a:r>
          </a:p>
        </p:txBody>
      </p:sp>
    </p:spTree>
    <p:extLst>
      <p:ext uri="{BB962C8B-B14F-4D97-AF65-F5344CB8AC3E}">
        <p14:creationId xmlns:p14="http://schemas.microsoft.com/office/powerpoint/2010/main" val="191944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CFEA6F-5EE9-45B2-B0FD-2446A6DF3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91C31-570B-48C1-9313-090E3583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2E535-A8D1-4EDF-8706-42D691DE1CE1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355331" name="Rectangle 3">
            <a:extLst>
              <a:ext uri="{FF2B5EF4-FFF2-40B4-BE49-F238E27FC236}">
                <a16:creationId xmlns:a16="http://schemas.microsoft.com/office/drawing/2014/main" id="{3E6E456D-5044-43FA-9BAF-0B6FECA43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0000FF"/>
                </a:solidFill>
              </a:rPr>
              <a:t>马赫带效应</a:t>
            </a:r>
            <a:r>
              <a:rPr lang="zh-CN" altLang="en-US" sz="2400" dirty="0"/>
              <a:t>（</a:t>
            </a:r>
            <a:r>
              <a:rPr lang="en-US" altLang="zh-CN" sz="2400" dirty="0"/>
              <a:t>Mach band effect</a:t>
            </a:r>
            <a:r>
              <a:rPr lang="zh-CN" altLang="en-US" sz="2400" dirty="0"/>
              <a:t>）：当亮度发生跃变时，视觉上会感到边缘的亮侧更亮些，暗侧更暗些。在图像</a:t>
            </a:r>
            <a:r>
              <a:rPr lang="zh-CN" altLang="en-US" sz="2400" u="sng" dirty="0"/>
              <a:t>轮廓</a:t>
            </a:r>
            <a:r>
              <a:rPr lang="zh-CN" altLang="en-US" sz="2400" dirty="0"/>
              <a:t>部分发生的主观亮度对比度加强的现象，又称为边缘对比效应。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EE63D4-E3BD-4758-8880-B91F757E1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其他视觉特性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22DD8FD9-CA79-47C2-BDFB-393E1853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313D5F80-083D-487A-8DC8-480FD3AA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79D6-AB01-4E1E-85A0-1B5FA6096B4B}" type="slidenum">
              <a:rPr lang="en-US" altLang="zh-CN"/>
              <a:pPr/>
              <a:t>13</a:t>
            </a:fld>
            <a:endParaRPr lang="en-US" altLang="zh-CN"/>
          </a:p>
        </p:txBody>
      </p:sp>
      <p:pic>
        <p:nvPicPr>
          <p:cNvPr id="339971" name="Picture 3">
            <a:extLst>
              <a:ext uri="{FF2B5EF4-FFF2-40B4-BE49-F238E27FC236}">
                <a16:creationId xmlns:a16="http://schemas.microsoft.com/office/drawing/2014/main" id="{6966D04C-CC77-4482-B930-D53E13B3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7391400" cy="655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8468BA2-0C33-4FF7-AEBF-93C4D115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A48EC34-AC9B-49E4-8D5D-8ABB121E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FEF43-7E30-4A61-9736-9FA1E375C8FB}" type="slidenum">
              <a:rPr lang="en-US" altLang="zh-CN"/>
              <a:pPr/>
              <a:t>14</a:t>
            </a:fld>
            <a:endParaRPr lang="en-US" altLang="zh-CN"/>
          </a:p>
        </p:txBody>
      </p:sp>
      <p:pic>
        <p:nvPicPr>
          <p:cNvPr id="340995" name="Picture 3">
            <a:extLst>
              <a:ext uri="{FF2B5EF4-FFF2-40B4-BE49-F238E27FC236}">
                <a16:creationId xmlns:a16="http://schemas.microsoft.com/office/drawing/2014/main" id="{69C55FE2-DA60-42AD-89EE-4EB19BD0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91" y="2945130"/>
            <a:ext cx="8046609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002" name="Rectangle 10">
            <a:extLst>
              <a:ext uri="{FF2B5EF4-FFF2-40B4-BE49-F238E27FC236}">
                <a16:creationId xmlns:a16="http://schemas.microsoft.com/office/drawing/2014/main" id="{CF3857FB-2BF5-43AF-B9DA-DC57D9BA02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0000FF"/>
                </a:solidFill>
              </a:rPr>
              <a:t>同时对比效应</a:t>
            </a:r>
            <a:r>
              <a:rPr lang="zh-CN" altLang="en-US" sz="2400" dirty="0"/>
              <a:t>（</a:t>
            </a:r>
            <a:r>
              <a:rPr lang="en-US" altLang="zh-CN" sz="2400" dirty="0"/>
              <a:t>Simultaneous Contrast</a:t>
            </a:r>
            <a:r>
              <a:rPr lang="zh-CN" altLang="en-US" sz="2400" dirty="0"/>
              <a:t>）：眼睛对物体的主观亮度强烈的依赖于物体自身的背景。</a:t>
            </a:r>
          </a:p>
          <a:p>
            <a:pPr lvl="1"/>
            <a:r>
              <a:rPr lang="zh-CN" altLang="en-US" sz="2000" dirty="0"/>
              <a:t>当灰色物体周围是黑色背景时，主观亮度增强；</a:t>
            </a:r>
            <a:endParaRPr lang="en-US" altLang="zh-CN" sz="2000" dirty="0"/>
          </a:p>
          <a:p>
            <a:pPr lvl="1"/>
            <a:r>
              <a:rPr lang="zh-CN" altLang="en-US" sz="2000" dirty="0"/>
              <a:t>当周围背景变明亮时，主观亮度会减弱。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1B746C5-DE31-4FB7-A9B9-BA4AB70066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其他视觉特性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096E75-F6DA-47A7-8A8D-0F456272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CA59F-88C6-4E91-8579-B6B1D94E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81AA-FCDB-4DAA-99A8-43FC7D95CFD1}" type="slidenum">
              <a:rPr lang="en-US" altLang="zh-CN"/>
              <a:pPr/>
              <a:t>15</a:t>
            </a:fld>
            <a:endParaRPr lang="en-US" altLang="zh-CN"/>
          </a:p>
        </p:txBody>
      </p:sp>
      <p:pic>
        <p:nvPicPr>
          <p:cNvPr id="342019" name="Picture 3">
            <a:extLst>
              <a:ext uri="{FF2B5EF4-FFF2-40B4-BE49-F238E27FC236}">
                <a16:creationId xmlns:a16="http://schemas.microsoft.com/office/drawing/2014/main" id="{14DA382D-7A0D-4F5A-859D-2E17AD7B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49" y="968386"/>
            <a:ext cx="6468571" cy="516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2022" name="Rectangle 6">
            <a:extLst>
              <a:ext uri="{FF2B5EF4-FFF2-40B4-BE49-F238E27FC236}">
                <a16:creationId xmlns:a16="http://schemas.microsoft.com/office/drawing/2014/main" id="{86511835-28B9-46B6-8E6E-5B4E9693E7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1980" y="2765119"/>
            <a:ext cx="2252662" cy="2873681"/>
          </a:xfrm>
        </p:spPr>
        <p:txBody>
          <a:bodyPr/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rgbClr val="0000FF"/>
                </a:solidFill>
              </a:rPr>
              <a:t>视觉错觉</a:t>
            </a:r>
            <a:r>
              <a:rPr lang="zh-CN" altLang="en-US" sz="2400" dirty="0"/>
              <a:t>：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</a:rPr>
              <a:t>填充不存在的信息。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</a:rPr>
              <a:t>错误地感知了物体形状。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915ED33-8D5A-4690-AF91-33F0C0AD7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其他视觉特性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>
            <a:extLst>
              <a:ext uri="{FF2B5EF4-FFF2-40B4-BE49-F238E27FC236}">
                <a16:creationId xmlns:a16="http://schemas.microsoft.com/office/drawing/2014/main" id="{567F1167-8B72-4FB5-A619-3D99CF1B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2E07712-AAB6-42CA-B3FB-6DAD9132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A4DB-5146-4C46-BB22-308D0CA120F8}" type="slidenum">
              <a:rPr lang="en-US" altLang="zh-CN"/>
              <a:pPr/>
              <a:t>16</a:t>
            </a:fld>
            <a:endParaRPr lang="en-US" altLang="zh-CN"/>
          </a:p>
        </p:txBody>
      </p:sp>
      <p:pic>
        <p:nvPicPr>
          <p:cNvPr id="555010" name="Picture 2">
            <a:extLst>
              <a:ext uri="{FF2B5EF4-FFF2-40B4-BE49-F238E27FC236}">
                <a16:creationId xmlns:a16="http://schemas.microsoft.com/office/drawing/2014/main" id="{CFF6BB07-2050-41BD-A01B-1828040C5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30163"/>
            <a:ext cx="8969375" cy="67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0EFF6C3-FBDB-445D-8EB2-F50D714F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EA39109-0D46-45D1-B843-185F2995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0F61-0BD3-492C-8D3B-488380AF035A}" type="slidenum">
              <a:rPr lang="en-US" altLang="zh-CN"/>
              <a:pPr/>
              <a:t>17</a:t>
            </a:fld>
            <a:endParaRPr lang="en-US" altLang="zh-CN"/>
          </a:p>
        </p:txBody>
      </p:sp>
      <p:pic>
        <p:nvPicPr>
          <p:cNvPr id="356357" name="Picture 5">
            <a:extLst>
              <a:ext uri="{FF2B5EF4-FFF2-40B4-BE49-F238E27FC236}">
                <a16:creationId xmlns:a16="http://schemas.microsoft.com/office/drawing/2014/main" id="{A084A0AC-71E6-4DA7-9099-AF460EF2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38" b="19501"/>
          <a:stretch>
            <a:fillRect/>
          </a:stretch>
        </p:blipFill>
        <p:spPr bwMode="auto">
          <a:xfrm>
            <a:off x="3810000" y="2133600"/>
            <a:ext cx="51054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6354" name="Rectangle 2">
            <a:extLst>
              <a:ext uri="{FF2B5EF4-FFF2-40B4-BE49-F238E27FC236}">
                <a16:creationId xmlns:a16="http://schemas.microsoft.com/office/drawing/2014/main" id="{CD4B2DBC-F379-4049-AEC7-458041E1E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连续图像的获取</a:t>
            </a:r>
          </a:p>
        </p:txBody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2981B77A-4AAB-42D7-AEE6-2A8C100ED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r>
              <a:rPr lang="zh-CN" altLang="en-US" sz="2400" dirty="0"/>
              <a:t>是场景（或者物体）反射（或者透射）</a:t>
            </a:r>
            <a:r>
              <a:rPr lang="zh-CN" altLang="en-US" sz="2400" dirty="0">
                <a:latin typeface="Arial" panose="020B0604020202020204" pitchFamily="34" charset="0"/>
              </a:rPr>
              <a:t>“</a:t>
            </a:r>
            <a:r>
              <a:rPr lang="zh-CN" altLang="en-US" sz="2400" dirty="0"/>
              <a:t>照射</a:t>
            </a:r>
            <a:r>
              <a:rPr lang="zh-CN" altLang="en-US" sz="2400" dirty="0">
                <a:latin typeface="Arial" panose="020B0604020202020204" pitchFamily="34" charset="0"/>
              </a:rPr>
              <a:t>”</a:t>
            </a:r>
            <a:r>
              <a:rPr lang="zh-CN" altLang="en-US" sz="2400" dirty="0"/>
              <a:t>源能量，并在空间上的分布的记录。</a:t>
            </a:r>
          </a:p>
          <a:p>
            <a:endParaRPr lang="zh-CN" altLang="en-US" sz="2800" dirty="0"/>
          </a:p>
          <a:p>
            <a:pPr lvl="1"/>
            <a:r>
              <a:rPr lang="zh-CN" altLang="en-US" sz="2400" dirty="0"/>
              <a:t>场景：常见物体，分子，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sz="2400" dirty="0"/>
              <a:t>		沉积岩，大脑，光源</a:t>
            </a:r>
          </a:p>
          <a:p>
            <a:pPr lvl="1"/>
            <a:r>
              <a:rPr lang="zh-CN" altLang="en-US" sz="2400" dirty="0"/>
              <a:t>照射源：</a:t>
            </a:r>
          </a:p>
          <a:p>
            <a:pPr lvl="1"/>
            <a:r>
              <a:rPr lang="zh-CN" altLang="en-US" sz="2400" dirty="0"/>
              <a:t>传感器：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194E0A-235D-4B6D-B788-2F0E4129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17E743-7973-4B43-BA48-93DA9204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510C9-7644-47F6-BD8B-704241E3E2F9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357378" name="Rectangle 2">
            <a:extLst>
              <a:ext uri="{FF2B5EF4-FFF2-40B4-BE49-F238E27FC236}">
                <a16:creationId xmlns:a16="http://schemas.microsoft.com/office/drawing/2014/main" id="{DF44286A-A24A-4518-A3B5-F5706609E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照射源</a:t>
            </a:r>
          </a:p>
        </p:txBody>
      </p:sp>
      <p:sp>
        <p:nvSpPr>
          <p:cNvPr id="357379" name="Rectangle 3">
            <a:extLst>
              <a:ext uri="{FF2B5EF4-FFF2-40B4-BE49-F238E27FC236}">
                <a16:creationId xmlns:a16="http://schemas.microsoft.com/office/drawing/2014/main" id="{B5C42A50-6A7B-43F7-89F3-26799C6776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0000FF"/>
                </a:solidFill>
              </a:rPr>
              <a:t>照射源</a:t>
            </a:r>
            <a:r>
              <a:rPr lang="zh-CN" altLang="en-US" sz="2400" dirty="0"/>
              <a:t>：电磁波，声波，超声波，电子，合成</a:t>
            </a:r>
          </a:p>
          <a:p>
            <a:pPr lvl="1"/>
            <a:r>
              <a:rPr lang="en-US" altLang="zh-CN" sz="2000" dirty="0"/>
              <a:t>Gamma </a:t>
            </a:r>
            <a:r>
              <a:rPr lang="zh-CN" altLang="en-US" sz="2000" dirty="0"/>
              <a:t>射线：核医学；天文；核环境的辐射。</a:t>
            </a:r>
          </a:p>
          <a:p>
            <a:pPr lvl="1"/>
            <a:r>
              <a:rPr lang="en-US" altLang="zh-CN" sz="2000" dirty="0"/>
              <a:t>X</a:t>
            </a:r>
            <a:r>
              <a:rPr lang="zh-CN" altLang="en-US" sz="2000" dirty="0"/>
              <a:t>射线：硬</a:t>
            </a:r>
            <a:r>
              <a:rPr lang="en-US" altLang="zh-CN" sz="2000" dirty="0"/>
              <a:t>X</a:t>
            </a:r>
            <a:r>
              <a:rPr lang="zh-CN" altLang="en-US" sz="2000" dirty="0"/>
              <a:t>射线，工业；软Ｘ射线，医学；天文</a:t>
            </a:r>
          </a:p>
          <a:p>
            <a:pPr lvl="1"/>
            <a:r>
              <a:rPr lang="zh-CN" altLang="en-US" sz="2000" dirty="0"/>
              <a:t>紫外线：显微镜方法，工业，激光，生物图像，天文；</a:t>
            </a:r>
          </a:p>
          <a:p>
            <a:pPr lvl="1"/>
            <a:r>
              <a:rPr lang="zh-CN" altLang="en-US" sz="2000" dirty="0"/>
              <a:t>可见光和红外：光学显微镜，遥感，工业，法律；</a:t>
            </a:r>
          </a:p>
          <a:p>
            <a:pPr lvl="1"/>
            <a:r>
              <a:rPr lang="zh-CN" altLang="en-US" sz="2000" dirty="0"/>
              <a:t>微波：雷达成像。</a:t>
            </a:r>
          </a:p>
          <a:p>
            <a:pPr lvl="1"/>
            <a:r>
              <a:rPr lang="zh-CN" altLang="en-US" sz="2000" dirty="0"/>
              <a:t>无线电波：医学，天文。 </a:t>
            </a:r>
          </a:p>
          <a:p>
            <a:pPr lvl="1"/>
            <a:endParaRPr lang="zh-CN" altLang="en-US" sz="2000" dirty="0"/>
          </a:p>
          <a:p>
            <a:pPr lvl="1"/>
            <a:r>
              <a:rPr lang="zh-CN" altLang="en-US" sz="2000" dirty="0"/>
              <a:t>声波：地质勘探；</a:t>
            </a:r>
          </a:p>
          <a:p>
            <a:pPr lvl="1"/>
            <a:r>
              <a:rPr lang="zh-CN" altLang="en-US" sz="2000" dirty="0"/>
              <a:t>超声波：医学，制造业</a:t>
            </a:r>
          </a:p>
          <a:p>
            <a:pPr lvl="1"/>
            <a:r>
              <a:rPr lang="zh-CN" altLang="en-US" sz="2000" dirty="0"/>
              <a:t>电子：电子显微镜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1C604E5D-06E9-48E2-B426-F45D2AA6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7C84B70D-49EB-4CD2-8FC8-BA288EF9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AE8A-73B7-4F4B-B6F5-52966EC4A596}" type="slidenum">
              <a:rPr lang="en-US" altLang="zh-CN"/>
              <a:pPr/>
              <a:t>19</a:t>
            </a:fld>
            <a:endParaRPr lang="en-US" altLang="zh-CN"/>
          </a:p>
        </p:txBody>
      </p:sp>
      <p:pic>
        <p:nvPicPr>
          <p:cNvPr id="343043" name="Picture 3">
            <a:extLst>
              <a:ext uri="{FF2B5EF4-FFF2-40B4-BE49-F238E27FC236}">
                <a16:creationId xmlns:a16="http://schemas.microsoft.com/office/drawing/2014/main" id="{7CAC054F-608B-436F-897D-C3AC04409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588"/>
            <a:ext cx="9144000" cy="607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361704-B7A2-4D33-B45B-496A6A85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4FC0D4-B614-46A7-9997-EC09619E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6ACE-62E7-453F-91EF-470B4993FA03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352258" name="Rectangle 2">
            <a:extLst>
              <a:ext uri="{FF2B5EF4-FFF2-40B4-BE49-F238E27FC236}">
                <a16:creationId xmlns:a16="http://schemas.microsoft.com/office/drawing/2014/main" id="{936CAC59-FF2E-4DBD-8207-657134DA2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人眼视觉原理</a:t>
            </a:r>
          </a:p>
        </p:txBody>
      </p:sp>
      <p:sp>
        <p:nvSpPr>
          <p:cNvPr id="352259" name="Rectangle 3">
            <a:extLst>
              <a:ext uri="{FF2B5EF4-FFF2-40B4-BE49-F238E27FC236}">
                <a16:creationId xmlns:a16="http://schemas.microsoft.com/office/drawing/2014/main" id="{481510C8-D819-47B0-ABC9-3EAB088BCB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1. </a:t>
            </a:r>
            <a:r>
              <a:rPr lang="zh-CN" altLang="en-US" sz="2400" dirty="0"/>
              <a:t>人眼的构造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2. </a:t>
            </a:r>
            <a:r>
              <a:rPr lang="zh-CN" altLang="en-US" sz="2400" dirty="0"/>
              <a:t>主观亮度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3. </a:t>
            </a:r>
            <a:r>
              <a:rPr lang="zh-CN" altLang="en-US" sz="2400" dirty="0"/>
              <a:t>其他视觉特性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EF125D5A-8B66-4265-AA97-E34ACAE9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FA062B1E-A136-4E9D-A54A-FE1E9D97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3A62F-CFCD-4D18-96F7-BF9481F31D04}" type="slidenum">
              <a:rPr lang="en-US" altLang="zh-CN"/>
              <a:pPr/>
              <a:t>20</a:t>
            </a:fld>
            <a:endParaRPr lang="en-US" altLang="zh-CN"/>
          </a:p>
        </p:txBody>
      </p:sp>
      <p:pic>
        <p:nvPicPr>
          <p:cNvPr id="358404" name="Picture 4">
            <a:extLst>
              <a:ext uri="{FF2B5EF4-FFF2-40B4-BE49-F238E27FC236}">
                <a16:creationId xmlns:a16="http://schemas.microsoft.com/office/drawing/2014/main" id="{CCA4CC3E-A2BE-48DC-BAFA-F64A8688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/>
          <a:stretch>
            <a:fillRect/>
          </a:stretch>
        </p:blipFill>
        <p:spPr bwMode="auto">
          <a:xfrm>
            <a:off x="4419600" y="1752600"/>
            <a:ext cx="4572000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02" name="Rectangle 2">
            <a:extLst>
              <a:ext uri="{FF2B5EF4-FFF2-40B4-BE49-F238E27FC236}">
                <a16:creationId xmlns:a16="http://schemas.microsoft.com/office/drawing/2014/main" id="{2D97EE9B-8292-4AA3-B2A6-0389234BD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传感器</a:t>
            </a:r>
          </a:p>
        </p:txBody>
      </p:sp>
      <p:sp>
        <p:nvSpPr>
          <p:cNvPr id="358403" name="Rectangle 3">
            <a:extLst>
              <a:ext uri="{FF2B5EF4-FFF2-40B4-BE49-F238E27FC236}">
                <a16:creationId xmlns:a16="http://schemas.microsoft.com/office/drawing/2014/main" id="{59207A77-9566-4092-9540-463B8FE5DE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0000FF"/>
                </a:solidFill>
              </a:rPr>
              <a:t>传感器原理</a:t>
            </a:r>
            <a:r>
              <a:rPr lang="zh-CN" altLang="en-US" sz="2400" dirty="0"/>
              <a:t>：用对某种能量敏感的材料，把输入能量转化为电压。</a:t>
            </a:r>
          </a:p>
          <a:p>
            <a:pPr lvl="1"/>
            <a:r>
              <a:rPr lang="zh-CN" altLang="en-US" sz="2000" dirty="0"/>
              <a:t>单个成像传感器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 dirty="0"/>
              <a:t>(Single imaging sensor)</a:t>
            </a:r>
          </a:p>
          <a:p>
            <a:pPr lvl="2"/>
            <a:endParaRPr lang="en-US" altLang="zh-CN" sz="19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线状传感器（</a:t>
            </a:r>
            <a:r>
              <a:rPr lang="en-US" altLang="zh-CN" sz="2000" dirty="0"/>
              <a:t>Line sensor</a:t>
            </a:r>
            <a:r>
              <a:rPr lang="zh-CN" altLang="en-US" sz="2000" dirty="0"/>
              <a:t>）</a:t>
            </a:r>
          </a:p>
          <a:p>
            <a:pPr lvl="1"/>
            <a:endParaRPr lang="zh-CN" altLang="en-US" sz="2000" dirty="0"/>
          </a:p>
          <a:p>
            <a:pPr lvl="1"/>
            <a:r>
              <a:rPr lang="zh-CN" altLang="en-US" sz="2000" dirty="0"/>
              <a:t>传感器阵列</a:t>
            </a:r>
            <a:r>
              <a:rPr lang="en-US" altLang="zh-CN" sz="2000" dirty="0"/>
              <a:t>(Array sensor)</a:t>
            </a:r>
            <a:r>
              <a:rPr lang="zh-CN" altLang="en-US" sz="2000" dirty="0"/>
              <a:t>：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dirty="0"/>
              <a:t>	</a:t>
            </a:r>
            <a:r>
              <a:rPr lang="en-US" altLang="zh-CN" dirty="0"/>
              <a:t>CCD</a:t>
            </a:r>
            <a:r>
              <a:rPr lang="zh-CN" altLang="en-US" dirty="0"/>
              <a:t>阵列</a:t>
            </a:r>
            <a:endParaRPr lang="zh-CN" altLang="en-US" sz="2000" dirty="0"/>
          </a:p>
          <a:p>
            <a:pPr lvl="2"/>
            <a:endParaRPr lang="en-US" altLang="zh-CN" sz="1900" dirty="0"/>
          </a:p>
        </p:txBody>
      </p:sp>
      <p:sp>
        <p:nvSpPr>
          <p:cNvPr id="358405" name="Text Box 5">
            <a:extLst>
              <a:ext uri="{FF2B5EF4-FFF2-40B4-BE49-F238E27FC236}">
                <a16:creationId xmlns:a16="http://schemas.microsoft.com/office/drawing/2014/main" id="{7C3FC86D-8083-4D44-97FE-50953DE0E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589213"/>
            <a:ext cx="16764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光二极管</a:t>
            </a:r>
            <a:r>
              <a:rPr lang="zh-CN" altLang="en-US" dirty="0"/>
              <a:t>：硅，电压与光强成正比。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>
            <a:extLst>
              <a:ext uri="{FF2B5EF4-FFF2-40B4-BE49-F238E27FC236}">
                <a16:creationId xmlns:a16="http://schemas.microsoft.com/office/drawing/2014/main" id="{28BA6F5D-6BD9-4C27-82F2-5DBDD1AF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CA1E3B36-0D25-4E65-BC6A-9B188CF3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B9D6-3261-453E-A5B4-2107DD6E6CF0}" type="slidenum">
              <a:rPr lang="en-US" altLang="zh-CN"/>
              <a:pPr/>
              <a:t>21</a:t>
            </a:fld>
            <a:endParaRPr lang="en-US" altLang="zh-CN"/>
          </a:p>
        </p:txBody>
      </p:sp>
      <p:pic>
        <p:nvPicPr>
          <p:cNvPr id="346115" name="Picture 3">
            <a:extLst>
              <a:ext uri="{FF2B5EF4-FFF2-40B4-BE49-F238E27FC236}">
                <a16:creationId xmlns:a16="http://schemas.microsoft.com/office/drawing/2014/main" id="{68409381-5D10-4C07-A9B1-5B7E4FC9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1400"/>
            <a:ext cx="9144000" cy="398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6117" name="Text Box 5">
            <a:extLst>
              <a:ext uri="{FF2B5EF4-FFF2-40B4-BE49-F238E27FC236}">
                <a16:creationId xmlns:a16="http://schemas.microsoft.com/office/drawing/2014/main" id="{7ACBF154-F14F-4980-859B-807205914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61944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/>
          </a:p>
        </p:txBody>
      </p:sp>
      <p:sp>
        <p:nvSpPr>
          <p:cNvPr id="346118" name="Rectangle 6">
            <a:extLst>
              <a:ext uri="{FF2B5EF4-FFF2-40B4-BE49-F238E27FC236}">
                <a16:creationId xmlns:a16="http://schemas.microsoft.com/office/drawing/2014/main" id="{C5EAAD7F-A6DB-46FD-8112-B8C5C97A6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875" y="5638800"/>
            <a:ext cx="5478463" cy="46672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kumimoji="1"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TW" sz="24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mage acquisition </a:t>
            </a:r>
            <a:r>
              <a:rPr kumimoji="1"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using a single sensor</a:t>
            </a:r>
            <a:endParaRPr kumimoji="1" lang="en-US" altLang="zh-CN" sz="2400">
              <a:latin typeface="Tahoma" panose="020B0604030504040204" pitchFamily="34" charset="0"/>
              <a:ea typeface="PMingLiU" pitchFamily="18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>
            <a:extLst>
              <a:ext uri="{FF2B5EF4-FFF2-40B4-BE49-F238E27FC236}">
                <a16:creationId xmlns:a16="http://schemas.microsoft.com/office/drawing/2014/main" id="{454ACB69-BB97-48A6-9C87-9CA5751D2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0DA9023A-38A3-41CA-BFAE-D6AC2F2D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074D-A79D-41BE-BCE3-9BF7C55F3B8E}" type="slidenum">
              <a:rPr lang="en-US" altLang="zh-CN"/>
              <a:pPr/>
              <a:t>22</a:t>
            </a:fld>
            <a:endParaRPr lang="en-US" altLang="zh-CN"/>
          </a:p>
        </p:txBody>
      </p:sp>
      <p:pic>
        <p:nvPicPr>
          <p:cNvPr id="347139" name="Picture 3">
            <a:extLst>
              <a:ext uri="{FF2B5EF4-FFF2-40B4-BE49-F238E27FC236}">
                <a16:creationId xmlns:a16="http://schemas.microsoft.com/office/drawing/2014/main" id="{2B548037-4866-4B47-9ECA-0469EF51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9067800" cy="654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7140" name="Rectangle 4">
            <a:extLst>
              <a:ext uri="{FF2B5EF4-FFF2-40B4-BE49-F238E27FC236}">
                <a16:creationId xmlns:a16="http://schemas.microsoft.com/office/drawing/2014/main" id="{1A87BA3D-930A-470A-B285-A1C2D9D43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6086475"/>
            <a:ext cx="5170488" cy="4667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kumimoji="1"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TW" sz="24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mage acquisition </a:t>
            </a:r>
            <a:r>
              <a:rPr kumimoji="1"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using sensor strips</a:t>
            </a:r>
            <a:endParaRPr kumimoji="1" lang="en-US" altLang="zh-CN" sz="2400">
              <a:latin typeface="Tahoma" panose="020B0604030504040204" pitchFamily="34" charset="0"/>
              <a:ea typeface="PMingLiU" pitchFamily="18" charset="-120"/>
            </a:endParaRPr>
          </a:p>
        </p:txBody>
      </p:sp>
      <p:sp>
        <p:nvSpPr>
          <p:cNvPr id="347141" name="Text Box 5">
            <a:extLst>
              <a:ext uri="{FF2B5EF4-FFF2-40B4-BE49-F238E27FC236}">
                <a16:creationId xmlns:a16="http://schemas.microsoft.com/office/drawing/2014/main" id="{9836885E-366B-42B8-9D4A-6653210E5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76600"/>
            <a:ext cx="22098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平板扫描仪</a:t>
            </a:r>
          </a:p>
          <a:p>
            <a:pPr>
              <a:spcBef>
                <a:spcPct val="50000"/>
              </a:spcBef>
            </a:pPr>
            <a:r>
              <a:rPr lang="zh-CN" altLang="en-US" sz="2400"/>
              <a:t>航空成像</a:t>
            </a:r>
          </a:p>
        </p:txBody>
      </p:sp>
      <p:sp>
        <p:nvSpPr>
          <p:cNvPr id="347142" name="Text Box 6">
            <a:extLst>
              <a:ext uri="{FF2B5EF4-FFF2-40B4-BE49-F238E27FC236}">
                <a16:creationId xmlns:a16="http://schemas.microsoft.com/office/drawing/2014/main" id="{5B8220DE-9904-4FED-8207-DF5FA232A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632325"/>
            <a:ext cx="2286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/>
              <a:t>医学和工业成像：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CT,PET,MRI</a:t>
            </a:r>
          </a:p>
        </p:txBody>
      </p:sp>
      <p:sp>
        <p:nvSpPr>
          <p:cNvPr id="347143" name="Oval 7">
            <a:extLst>
              <a:ext uri="{FF2B5EF4-FFF2-40B4-BE49-F238E27FC236}">
                <a16:creationId xmlns:a16="http://schemas.microsoft.com/office/drawing/2014/main" id="{9828C7C7-140D-48FF-A0F6-941C639F7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066800"/>
            <a:ext cx="1524000" cy="121920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5CF37FE-BC58-4597-9AAC-A54FDF3F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78F2239-06D9-4B07-91D4-21EAE15B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084D-F929-4289-BB38-65DF1A28C9C9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477186" name="Rectangle 2">
            <a:extLst>
              <a:ext uri="{FF2B5EF4-FFF2-40B4-BE49-F238E27FC236}">
                <a16:creationId xmlns:a16="http://schemas.microsoft.com/office/drawing/2014/main" id="{96338EEF-BDE6-4391-B482-6B8F154F4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连续图像的描述</a:t>
            </a:r>
          </a:p>
        </p:txBody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id="{7746193C-77F0-41E9-9F7F-CD252BC59FE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19200"/>
            <a:ext cx="8153400" cy="4953000"/>
          </a:xfrm>
        </p:spPr>
        <p:txBody>
          <a:bodyPr/>
          <a:lstStyle/>
          <a:p>
            <a:r>
              <a:rPr lang="zh-CN" altLang="en-US" sz="2400" dirty="0">
                <a:cs typeface="Arial" panose="020B0604020202020204" pitchFamily="34" charset="0"/>
              </a:rPr>
              <a:t>图像是由物体的反射光形成，</a:t>
            </a:r>
            <a:r>
              <a:rPr lang="zh-CN" altLang="en-US" sz="2400" dirty="0"/>
              <a:t>物体所反射的能量在空间上的分布在数学上可以表述为一能量场</a:t>
            </a:r>
            <a:r>
              <a:rPr lang="en-US" altLang="zh-CN" sz="2400" i="1" dirty="0"/>
              <a:t>E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x,y,z</a:t>
            </a:r>
            <a:r>
              <a:rPr lang="en-US" altLang="zh-CN" sz="2400" i="1" dirty="0"/>
              <a:t>,</a:t>
            </a:r>
            <a:r>
              <a:rPr lang="el-GR" altLang="zh-CN" sz="2400" i="1" dirty="0"/>
              <a:t>λ</a:t>
            </a:r>
            <a:r>
              <a:rPr lang="en-US" altLang="zh-CN" sz="2400" i="1" dirty="0"/>
              <a:t>,t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图像可表示为</a:t>
            </a:r>
            <a:endParaRPr lang="en-US" altLang="zh-CN" sz="2400" dirty="0"/>
          </a:p>
          <a:p>
            <a:pPr marL="471487" lvl="1" indent="0">
              <a:buNone/>
            </a:pPr>
            <a:r>
              <a:rPr lang="zh-CN" altLang="en-US" sz="2400" dirty="0"/>
              <a:t>其中，</a:t>
            </a:r>
            <a:r>
              <a:rPr lang="en-US" altLang="zh-CN" sz="2400" i="1" dirty="0"/>
              <a:t>g</a:t>
            </a:r>
            <a:r>
              <a:rPr lang="en-US" altLang="zh-CN" sz="2400" dirty="0"/>
              <a:t>(.)</a:t>
            </a:r>
            <a:r>
              <a:rPr lang="zh-CN" altLang="en-US" sz="2400" dirty="0"/>
              <a:t>表示能量到记录数值的映射，能量的记录数值往往用亮度值表示。</a:t>
            </a:r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sz="2400" dirty="0">
                <a:solidFill>
                  <a:srgbClr val="0000FF"/>
                </a:solidFill>
              </a:rPr>
              <a:t>静止的单色的二维灰度图像</a:t>
            </a:r>
            <a:r>
              <a:rPr lang="zh-CN" altLang="en-US" sz="2400" dirty="0"/>
              <a:t>为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77188" name="Object 4">
            <a:extLst>
              <a:ext uri="{FF2B5EF4-FFF2-40B4-BE49-F238E27FC236}">
                <a16:creationId xmlns:a16="http://schemas.microsoft.com/office/drawing/2014/main" id="{D2A62AF3-71AF-4418-AEF2-486314F1AB62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863043792"/>
              </p:ext>
            </p:extLst>
          </p:nvPr>
        </p:nvGraphicFramePr>
        <p:xfrm>
          <a:off x="2952750" y="2461419"/>
          <a:ext cx="44958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" name="公式" r:id="rId4" imgW="2031840" imgH="203040" progId="Equation.3">
                  <p:embed/>
                </p:oleObj>
              </mc:Choice>
              <mc:Fallback>
                <p:oleObj name="公式" r:id="rId4" imgW="203184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2461419"/>
                        <a:ext cx="44958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0" name="Object 6">
            <a:extLst>
              <a:ext uri="{FF2B5EF4-FFF2-40B4-BE49-F238E27FC236}">
                <a16:creationId xmlns:a16="http://schemas.microsoft.com/office/drawing/2014/main" id="{8997C605-88EF-472A-9AEE-E589F90109C5}"/>
              </a:ext>
            </a:extLst>
          </p:cNvPr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574135133"/>
              </p:ext>
            </p:extLst>
          </p:nvPr>
        </p:nvGraphicFramePr>
        <p:xfrm>
          <a:off x="5059363" y="4084320"/>
          <a:ext cx="30178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" name="公式" r:id="rId6" imgW="1269720" imgH="203040" progId="Equation.3">
                  <p:embed/>
                </p:oleObj>
              </mc:Choice>
              <mc:Fallback>
                <p:oleObj name="公式" r:id="rId6" imgW="126972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4084320"/>
                        <a:ext cx="3017837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011BE154-D4FB-4618-8165-DAB69CEFB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74B41E54-04EC-4E64-A547-460CFF9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4535-2AD7-45F7-A80F-D6F43476C7AE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92867" name="Rectangle 3">
            <a:extLst>
              <a:ext uri="{FF2B5EF4-FFF2-40B4-BE49-F238E27FC236}">
                <a16:creationId xmlns:a16="http://schemas.microsoft.com/office/drawing/2014/main" id="{A4F28FF0-CA23-4323-8C16-C3C82BA11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图像所记录的内容与照射源的照度以及景物的反射能力有关。</a:t>
            </a:r>
            <a:r>
              <a:rPr lang="zh-CN" altLang="en-US" sz="2400" dirty="0">
                <a:cs typeface="Arial" panose="020B0604020202020204" pitchFamily="34" charset="0"/>
              </a:rPr>
              <a:t>图像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x</a:t>
            </a:r>
            <a:r>
              <a:rPr lang="en-US" altLang="zh-CN" sz="2400" dirty="0" err="1"/>
              <a:t>,</a:t>
            </a:r>
            <a:r>
              <a:rPr lang="en-US" altLang="zh-CN" sz="2400" i="1" dirty="0" err="1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可看做由</a:t>
            </a:r>
            <a:r>
              <a:rPr lang="zh-CN" altLang="en-US" sz="2400" dirty="0">
                <a:solidFill>
                  <a:srgbClr val="0000FF"/>
                </a:solidFill>
              </a:rPr>
              <a:t>两个分量</a:t>
            </a:r>
            <a:r>
              <a:rPr lang="zh-CN" altLang="en-US" sz="2400" dirty="0"/>
              <a:t>组成：入射分量和反射分量</a:t>
            </a:r>
            <a:r>
              <a:rPr lang="en-US" altLang="zh-CN" sz="2400" dirty="0"/>
              <a:t>.</a:t>
            </a:r>
          </a:p>
          <a:p>
            <a:pPr lvl="1">
              <a:lnSpc>
                <a:spcPct val="90000"/>
              </a:lnSpc>
            </a:pPr>
            <a:endParaRPr lang="en-US" altLang="zh-TW" sz="2000" dirty="0"/>
          </a:p>
          <a:p>
            <a:pPr lvl="1">
              <a:lnSpc>
                <a:spcPct val="90000"/>
              </a:lnSpc>
            </a:pPr>
            <a:endParaRPr lang="en-US" altLang="zh-CN" sz="2000" dirty="0"/>
          </a:p>
          <a:p>
            <a:pPr lvl="1">
              <a:lnSpc>
                <a:spcPct val="90000"/>
              </a:lnSpc>
            </a:pPr>
            <a:endParaRPr lang="en-US" altLang="zh-CN" sz="20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en-US" altLang="zh-CN" sz="2000" i="1" dirty="0" err="1"/>
              <a:t>i</a:t>
            </a:r>
            <a:r>
              <a:rPr lang="en-US" altLang="zh-CN" sz="2000" dirty="0"/>
              <a:t>(.)</a:t>
            </a:r>
            <a:r>
              <a:rPr lang="zh-CN" altLang="en-US" sz="2000" dirty="0"/>
              <a:t>：取决于照射源</a:t>
            </a:r>
            <a:endParaRPr lang="en-US" altLang="zh-CN" sz="2000" dirty="0"/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晴朗白天，照度</a:t>
            </a:r>
            <a:r>
              <a:rPr lang="en-US" altLang="zh-CN" sz="2000" dirty="0"/>
              <a:t>90,000 </a:t>
            </a:r>
            <a:r>
              <a:rPr lang="en-US" altLang="zh-CN" sz="2000" dirty="0" err="1"/>
              <a:t>lm</a:t>
            </a:r>
            <a:r>
              <a:rPr lang="en-US" altLang="zh-CN" sz="2000" dirty="0"/>
              <a:t>/m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;</a:t>
            </a:r>
            <a:r>
              <a:rPr lang="zh-CN" altLang="en-US" sz="2000" dirty="0"/>
              <a:t>有云，</a:t>
            </a:r>
            <a:r>
              <a:rPr lang="en-US" altLang="zh-CN" sz="2000" dirty="0"/>
              <a:t>10,000 </a:t>
            </a:r>
            <a:r>
              <a:rPr lang="en-US" altLang="zh-CN" sz="2000" dirty="0" err="1"/>
              <a:t>lm</a:t>
            </a:r>
            <a:r>
              <a:rPr lang="en-US" altLang="zh-CN" sz="2000" dirty="0"/>
              <a:t>/m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; </a:t>
            </a:r>
            <a:r>
              <a:rPr lang="zh-CN" altLang="en-US" sz="2000" dirty="0"/>
              <a:t>晴朗夜晚，</a:t>
            </a:r>
            <a:r>
              <a:rPr lang="en-US" altLang="zh-CN" sz="2000" dirty="0"/>
              <a:t>0.1 </a:t>
            </a:r>
            <a:r>
              <a:rPr lang="en-US" altLang="zh-CN" sz="2000" dirty="0" err="1"/>
              <a:t>lm</a:t>
            </a:r>
            <a:r>
              <a:rPr lang="en-US" altLang="zh-CN" sz="2000" dirty="0"/>
              <a:t>/m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;</a:t>
            </a:r>
          </a:p>
          <a:p>
            <a:pPr lvl="1">
              <a:lnSpc>
                <a:spcPct val="90000"/>
              </a:lnSpc>
            </a:pPr>
            <a:r>
              <a:rPr lang="en-US" altLang="zh-CN" sz="2000" i="1" dirty="0"/>
              <a:t>r</a:t>
            </a:r>
            <a:r>
              <a:rPr lang="en-US" altLang="zh-CN" sz="2000" dirty="0"/>
              <a:t>(.)</a:t>
            </a:r>
            <a:r>
              <a:rPr lang="zh-CN" altLang="en-US" sz="2000" dirty="0"/>
              <a:t>：取决于成像物体的特性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黑天鹅绒，</a:t>
            </a:r>
            <a:r>
              <a:rPr lang="en-US" altLang="zh-CN" sz="2000" dirty="0"/>
              <a:t>0.01</a:t>
            </a:r>
            <a:r>
              <a:rPr lang="zh-CN" altLang="en-US" sz="2000" dirty="0"/>
              <a:t>；不锈钢，</a:t>
            </a:r>
            <a:r>
              <a:rPr lang="en-US" altLang="zh-CN" sz="2000" dirty="0"/>
              <a:t>0.65</a:t>
            </a:r>
            <a:r>
              <a:rPr lang="zh-CN" altLang="en-US" sz="2000" dirty="0"/>
              <a:t>；白色墙，</a:t>
            </a:r>
            <a:r>
              <a:rPr lang="en-US" altLang="zh-CN" sz="2000" dirty="0"/>
              <a:t>0.80</a:t>
            </a:r>
            <a:r>
              <a:rPr lang="zh-CN" altLang="en-US" sz="2000" dirty="0"/>
              <a:t>；镀银金属，</a:t>
            </a:r>
            <a:r>
              <a:rPr lang="en-US" altLang="zh-CN" sz="2000" dirty="0"/>
              <a:t>0.9</a:t>
            </a:r>
            <a:r>
              <a:rPr lang="zh-CN" altLang="en-US" sz="2000" dirty="0"/>
              <a:t>；雪，</a:t>
            </a:r>
            <a:r>
              <a:rPr lang="en-US" altLang="zh-CN" sz="2000" dirty="0"/>
              <a:t>0.93</a:t>
            </a:r>
            <a:endParaRPr lang="zh-TW" altLang="en-US" sz="2000" dirty="0"/>
          </a:p>
        </p:txBody>
      </p:sp>
      <p:graphicFrame>
        <p:nvGraphicFramePr>
          <p:cNvPr id="292868" name="Object 4">
            <a:extLst>
              <a:ext uri="{FF2B5EF4-FFF2-40B4-BE49-F238E27FC236}">
                <a16:creationId xmlns:a16="http://schemas.microsoft.com/office/drawing/2014/main" id="{AFCAADD3-D4CC-4975-9B3E-DB1A22C090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9413" y="2144713"/>
          <a:ext cx="27940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公式" r:id="rId3" imgW="1409400" imgH="660240" progId="Equation.3">
                  <p:embed/>
                </p:oleObj>
              </mc:Choice>
              <mc:Fallback>
                <p:oleObj name="公式" r:id="rId3" imgW="1409400" imgH="660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413" y="2144713"/>
                        <a:ext cx="2794000" cy="1289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2875" name="Group 11">
            <a:extLst>
              <a:ext uri="{FF2B5EF4-FFF2-40B4-BE49-F238E27FC236}">
                <a16:creationId xmlns:a16="http://schemas.microsoft.com/office/drawing/2014/main" id="{6222E93F-A71B-459E-BC02-A6D322B59FB3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905000"/>
            <a:ext cx="1524000" cy="473075"/>
            <a:chOff x="3456" y="2256"/>
            <a:chExt cx="864" cy="298"/>
          </a:xfrm>
        </p:grpSpPr>
        <p:sp>
          <p:nvSpPr>
            <p:cNvPr id="292876" name="AutoShape 12">
              <a:extLst>
                <a:ext uri="{FF2B5EF4-FFF2-40B4-BE49-F238E27FC236}">
                  <a16:creationId xmlns:a16="http://schemas.microsoft.com/office/drawing/2014/main" id="{0E18B282-0A65-464C-95DC-FF0704704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256"/>
              <a:ext cx="816" cy="288"/>
            </a:xfrm>
            <a:prstGeom prst="wedgeRectCallout">
              <a:avLst>
                <a:gd name="adj1" fmla="val -81495"/>
                <a:gd name="adj2" fmla="val 50347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ahoma" panose="020B0604030504040204" pitchFamily="34" charset="0"/>
                <a:ea typeface="PMingLiU" pitchFamily="18" charset="-120"/>
              </a:endParaRPr>
            </a:p>
          </p:txBody>
        </p:sp>
        <p:sp>
          <p:nvSpPr>
            <p:cNvPr id="292877" name="Text Box 13">
              <a:extLst>
                <a:ext uri="{FF2B5EF4-FFF2-40B4-BE49-F238E27FC236}">
                  <a16:creationId xmlns:a16="http://schemas.microsoft.com/office/drawing/2014/main" id="{E329126D-ABE9-4962-B21B-8C8C24A5E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304"/>
              <a:ext cx="864" cy="25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ahoma" panose="020B0604030504040204" pitchFamily="34" charset="0"/>
                  <a:ea typeface="PMingLiU" pitchFamily="18" charset="-120"/>
                </a:rPr>
                <a:t>Reflectance</a:t>
              </a:r>
            </a:p>
          </p:txBody>
        </p:sp>
      </p:grpSp>
      <p:grpSp>
        <p:nvGrpSpPr>
          <p:cNvPr id="292878" name="Group 14">
            <a:extLst>
              <a:ext uri="{FF2B5EF4-FFF2-40B4-BE49-F238E27FC236}">
                <a16:creationId xmlns:a16="http://schemas.microsoft.com/office/drawing/2014/main" id="{CCE6F2C8-A24D-4CA8-89B2-5D3557602054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819400"/>
            <a:ext cx="1524000" cy="473075"/>
            <a:chOff x="3984" y="3024"/>
            <a:chExt cx="864" cy="298"/>
          </a:xfrm>
        </p:grpSpPr>
        <p:sp>
          <p:nvSpPr>
            <p:cNvPr id="292879" name="AutoShape 15">
              <a:extLst>
                <a:ext uri="{FF2B5EF4-FFF2-40B4-BE49-F238E27FC236}">
                  <a16:creationId xmlns:a16="http://schemas.microsoft.com/office/drawing/2014/main" id="{0AEE67E5-74C3-4633-92CC-6DDCADC0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024"/>
              <a:ext cx="816" cy="288"/>
            </a:xfrm>
            <a:prstGeom prst="wedgeRectCallout">
              <a:avLst>
                <a:gd name="adj1" fmla="val -83454"/>
                <a:gd name="adj2" fmla="val -104861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sz="2000">
                <a:latin typeface="Tahoma" panose="020B0604030504040204" pitchFamily="34" charset="0"/>
                <a:ea typeface="PMingLiU" pitchFamily="18" charset="-120"/>
              </a:endParaRPr>
            </a:p>
          </p:txBody>
        </p:sp>
        <p:sp>
          <p:nvSpPr>
            <p:cNvPr id="292880" name="Text Box 16">
              <a:extLst>
                <a:ext uri="{FF2B5EF4-FFF2-40B4-BE49-F238E27FC236}">
                  <a16:creationId xmlns:a16="http://schemas.microsoft.com/office/drawing/2014/main" id="{7A5513B9-DB6B-4F9E-BC0D-7F562E4BF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072"/>
              <a:ext cx="864" cy="25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kumimoji="1" lang="en-US" altLang="zh-TW" sz="2000">
                  <a:latin typeface="Tahoma" panose="020B0604030504040204" pitchFamily="34" charset="0"/>
                  <a:ea typeface="PMingLiU" pitchFamily="18" charset="-120"/>
                  <a:sym typeface="Wingdings" panose="05000000000000000000" pitchFamily="2" charset="2"/>
                </a:rPr>
                <a:t>illumination</a:t>
              </a:r>
            </a:p>
          </p:txBody>
        </p: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E6A7B091-0CA6-463A-B2BD-AD6E36ED3E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连续图像的描述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4">
            <a:extLst>
              <a:ext uri="{FF2B5EF4-FFF2-40B4-BE49-F238E27FC236}">
                <a16:creationId xmlns:a16="http://schemas.microsoft.com/office/drawing/2014/main" id="{10DFD56E-22BA-48EC-8FEB-C7839113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99EB1C39-B377-4941-B0E0-3FC4A69A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FE60-C206-44AC-A995-31B2A2DE9F6F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295938" name="Rectangle 2">
            <a:extLst>
              <a:ext uri="{FF2B5EF4-FFF2-40B4-BE49-F238E27FC236}">
                <a16:creationId xmlns:a16="http://schemas.microsoft.com/office/drawing/2014/main" id="{E8A81B61-0357-4F5C-A0BE-2FEF9040B8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cs typeface="Arial" panose="020B0604020202020204" pitchFamily="34" charset="0"/>
              </a:rPr>
              <a:t>2.4 </a:t>
            </a:r>
            <a:r>
              <a:rPr lang="zh-CN" altLang="en-US">
                <a:cs typeface="Arial" panose="020B0604020202020204" pitchFamily="34" charset="0"/>
              </a:rPr>
              <a:t>图像数字化</a:t>
            </a:r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295939" name="Rectangle 3">
            <a:extLst>
              <a:ext uri="{FF2B5EF4-FFF2-40B4-BE49-F238E27FC236}">
                <a16:creationId xmlns:a16="http://schemas.microsoft.com/office/drawing/2014/main" id="{23F4B139-E92F-4829-96ED-0529D414E81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0538" y="1143000"/>
            <a:ext cx="8196262" cy="49530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  <a:cs typeface="Arial" panose="020B0604020202020204" pitchFamily="34" charset="0"/>
              </a:rPr>
              <a:t>图像数字化所需要的两种处理：</a:t>
            </a:r>
          </a:p>
          <a:p>
            <a:pPr lvl="1" algn="just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采样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TW" sz="2400" b="1" dirty="0">
                <a:solidFill>
                  <a:srgbClr val="0000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Sampling)</a:t>
            </a:r>
            <a:r>
              <a:rPr lang="zh-CN" altLang="en-US" sz="2400" dirty="0">
                <a:latin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zh-TW" altLang="en-US" sz="2400" dirty="0">
                <a:latin typeface="宋体" panose="02010600030101010101" pitchFamily="2" charset="-122"/>
              </a:rPr>
              <a:t>图像空间坐标的数字化</a:t>
            </a:r>
            <a:r>
              <a:rPr lang="zh-CN" altLang="en-US" sz="2400" dirty="0">
                <a:latin typeface="宋体" panose="02010600030101010101" pitchFamily="2" charset="-122"/>
              </a:rPr>
              <a:t>。将空间上连续的图像变换成离散点的操作。</a:t>
            </a:r>
            <a:endParaRPr lang="zh-CN" altLang="en-US" sz="2400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量化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TW" sz="2400" b="1" dirty="0">
                <a:solidFill>
                  <a:srgbClr val="0000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Quantization)</a:t>
            </a:r>
            <a:r>
              <a:rPr lang="zh-CN" altLang="en-US" sz="2400" dirty="0">
                <a:latin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zh-TW" altLang="en-US" sz="2400" dirty="0">
                <a:latin typeface="宋体" panose="02010600030101010101" pitchFamily="2" charset="-122"/>
              </a:rPr>
              <a:t>图像函数值（灰度值）的数字化</a:t>
            </a:r>
            <a:r>
              <a:rPr lang="zh-CN" altLang="en-US" sz="2400" dirty="0">
                <a:latin typeface="宋体" panose="02010600030101010101" pitchFamily="2" charset="-122"/>
              </a:rPr>
              <a:t>。将像素灰度转换成离散的整数值的过程。</a:t>
            </a:r>
          </a:p>
          <a:p>
            <a:pPr lvl="1">
              <a:lnSpc>
                <a:spcPct val="90000"/>
              </a:lnSpc>
            </a:pPr>
            <a:endParaRPr lang="zh-CN" altLang="en-US" sz="2400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  <a:cs typeface="Arial" panose="020B0604020202020204" pitchFamily="34" charset="0"/>
              </a:rPr>
              <a:t>灰度值（或灰度）：表示像素明暗程度的整数。</a:t>
            </a:r>
          </a:p>
          <a:p>
            <a:pPr>
              <a:lnSpc>
                <a:spcPct val="90000"/>
              </a:lnSpc>
            </a:pPr>
            <a:endParaRPr lang="zh-CN" altLang="en-US" sz="2400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  <a:cs typeface="Arial" panose="020B0604020202020204" pitchFamily="34" charset="0"/>
              </a:rPr>
              <a:t>灰度级数：一幅数字图像中不同灰度的个数。灰度级数就代表一幅数字图像的层次，图像数据的实际层次越多视觉效果就越好。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>
            <a:extLst>
              <a:ext uri="{FF2B5EF4-FFF2-40B4-BE49-F238E27FC236}">
                <a16:creationId xmlns:a16="http://schemas.microsoft.com/office/drawing/2014/main" id="{C7D18493-9111-4FF8-8C10-F1A0E626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BB7743F4-96B4-4BF2-A0A2-1250BFA7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8593-AC3D-4FE6-8620-BB2C8102216B}" type="slidenum">
              <a:rPr lang="en-US" altLang="zh-CN"/>
              <a:pPr/>
              <a:t>26</a:t>
            </a:fld>
            <a:endParaRPr lang="en-US" altLang="zh-CN"/>
          </a:p>
        </p:txBody>
      </p:sp>
      <p:pic>
        <p:nvPicPr>
          <p:cNvPr id="296962" name="Picture 2">
            <a:extLst>
              <a:ext uri="{FF2B5EF4-FFF2-40B4-BE49-F238E27FC236}">
                <a16:creationId xmlns:a16="http://schemas.microsoft.com/office/drawing/2014/main" id="{B21C9E1B-D31D-4FD7-A90D-77B262630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64" name="Picture 4">
            <a:extLst>
              <a:ext uri="{FF2B5EF4-FFF2-40B4-BE49-F238E27FC236}">
                <a16:creationId xmlns:a16="http://schemas.microsoft.com/office/drawing/2014/main" id="{0B48CB1E-E2B5-4141-84AD-70C9F0E6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63"/>
            <a:ext cx="6629400" cy="683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63" name="Rectangle 3">
            <a:extLst>
              <a:ext uri="{FF2B5EF4-FFF2-40B4-BE49-F238E27FC236}">
                <a16:creationId xmlns:a16="http://schemas.microsoft.com/office/drawing/2014/main" id="{1A7A8DCC-42A8-46DF-BD4B-2D646460B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9669" y="765810"/>
            <a:ext cx="1890261" cy="156966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dirty="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Sampling</a:t>
            </a:r>
          </a:p>
          <a:p>
            <a:pPr algn="ctr"/>
            <a:r>
              <a:rPr kumimoji="1" lang="en-US" altLang="zh-TW" sz="2400" dirty="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kumimoji="1" lang="en-US" altLang="zh-TW" sz="2400" dirty="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Quantization</a:t>
            </a:r>
          </a:p>
          <a:p>
            <a:pPr algn="ctr"/>
            <a:r>
              <a:rPr kumimoji="1" lang="en-US" altLang="zh-TW" sz="2400" dirty="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(1D)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DA66C53-AD47-4E64-9922-70D42F227837}"/>
              </a:ext>
            </a:extLst>
          </p:cNvPr>
          <p:cNvSpPr/>
          <p:nvPr/>
        </p:nvSpPr>
        <p:spPr>
          <a:xfrm>
            <a:off x="1066800" y="5715000"/>
            <a:ext cx="838200" cy="30480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2AAAC36-BAC3-4EB2-A333-CB2DED59459C}"/>
              </a:ext>
            </a:extLst>
          </p:cNvPr>
          <p:cNvSpPr/>
          <p:nvPr/>
        </p:nvSpPr>
        <p:spPr>
          <a:xfrm>
            <a:off x="3421380" y="4140200"/>
            <a:ext cx="266700" cy="96519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>
            <a:extLst>
              <a:ext uri="{FF2B5EF4-FFF2-40B4-BE49-F238E27FC236}">
                <a16:creationId xmlns:a16="http://schemas.microsoft.com/office/drawing/2014/main" id="{1609AF8E-EBE5-4169-A416-5EE8738DB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48DB0233-9D0C-4AEA-BB9F-512905F0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A60F-9974-47A6-9625-A63D8499F31B}" type="slidenum">
              <a:rPr lang="en-US" altLang="zh-CN"/>
              <a:pPr/>
              <a:t>27</a:t>
            </a:fld>
            <a:endParaRPr lang="en-US" altLang="zh-CN"/>
          </a:p>
        </p:txBody>
      </p:sp>
      <p:pic>
        <p:nvPicPr>
          <p:cNvPr id="297986" name="Picture 2">
            <a:extLst>
              <a:ext uri="{FF2B5EF4-FFF2-40B4-BE49-F238E27FC236}">
                <a16:creationId xmlns:a16="http://schemas.microsoft.com/office/drawing/2014/main" id="{E0673657-2840-4020-9E81-92D972AB0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987" name="Rectangle 3">
            <a:extLst>
              <a:ext uri="{FF2B5EF4-FFF2-40B4-BE49-F238E27FC236}">
                <a16:creationId xmlns:a16="http://schemas.microsoft.com/office/drawing/2014/main" id="{2EC76FCB-58CB-47F6-95EE-A6FB16D29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781675"/>
            <a:ext cx="4506913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kumimoji="1" lang="en-US" altLang="zh-TW" sz="24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Sampling and Quantization (2D)</a:t>
            </a:r>
          </a:p>
        </p:txBody>
      </p:sp>
      <p:pic>
        <p:nvPicPr>
          <p:cNvPr id="297988" name="Picture 4">
            <a:extLst>
              <a:ext uri="{FF2B5EF4-FFF2-40B4-BE49-F238E27FC236}">
                <a16:creationId xmlns:a16="http://schemas.microsoft.com/office/drawing/2014/main" id="{1A697842-894F-4058-8CD3-DDBD28E9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2238"/>
            <a:ext cx="78486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>
            <a:extLst>
              <a:ext uri="{FF2B5EF4-FFF2-40B4-BE49-F238E27FC236}">
                <a16:creationId xmlns:a16="http://schemas.microsoft.com/office/drawing/2014/main" id="{A3E369B2-D659-4E15-9E7C-EE3E09B77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2D09FE9B-8A63-43B3-A42F-89A4D596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CFE6-23C6-4984-B946-D601D11F6EE0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416771" name="Rectangle 3">
            <a:extLst>
              <a:ext uri="{FF2B5EF4-FFF2-40B4-BE49-F238E27FC236}">
                <a16:creationId xmlns:a16="http://schemas.microsoft.com/office/drawing/2014/main" id="{0AD4B33B-64FC-49E6-ADFF-11DB2694FDF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043862" cy="4953000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0000FF"/>
                </a:solidFill>
                <a:cs typeface="Arial" panose="020B0604020202020204" pitchFamily="34" charset="0"/>
              </a:rPr>
              <a:t>空间分辨率</a:t>
            </a:r>
            <a:r>
              <a:rPr lang="zh-CN" altLang="en-US" sz="2400" dirty="0">
                <a:cs typeface="Arial" panose="020B0604020202020204" pitchFamily="34" charset="0"/>
              </a:rPr>
              <a:t>：图像中可辨别的最小细节</a:t>
            </a:r>
            <a:r>
              <a:rPr lang="zh-CN" altLang="en-US" sz="2400" dirty="0">
                <a:solidFill>
                  <a:srgbClr val="0000FF"/>
                </a:solidFill>
                <a:cs typeface="Arial" panose="020B0604020202020204" pitchFamily="34" charset="0"/>
              </a:rPr>
              <a:t>（像素）</a:t>
            </a:r>
            <a:r>
              <a:rPr lang="zh-CN" altLang="en-US" sz="2400" dirty="0">
                <a:cs typeface="Arial" panose="020B0604020202020204" pitchFamily="34" charset="0"/>
              </a:rPr>
              <a:t>的数量。</a:t>
            </a:r>
          </a:p>
          <a:p>
            <a:pPr lvl="1"/>
            <a:r>
              <a:rPr lang="zh-CN" altLang="en-US" sz="2000" dirty="0">
                <a:cs typeface="Arial" panose="020B0604020202020204" pitchFamily="34" charset="0"/>
              </a:rPr>
              <a:t>采样间隔越小，像素数越多，空间分辨率高，图像质量好，但数据量大。</a:t>
            </a:r>
          </a:p>
          <a:p>
            <a:pPr lvl="1"/>
            <a:r>
              <a:rPr lang="zh-CN" altLang="en-US" sz="2000" dirty="0">
                <a:cs typeface="Arial" panose="020B0604020202020204" pitchFamily="34" charset="0"/>
              </a:rPr>
              <a:t>采样间隔越大，像素数越少，空间分辨率低，图像质量差，严重时出现像素呈块状的</a:t>
            </a:r>
            <a:r>
              <a:rPr lang="zh-CN" alt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国际棋盘效应</a:t>
            </a:r>
            <a:r>
              <a:rPr lang="zh-CN" altLang="en-US" sz="2000" dirty="0">
                <a:cs typeface="Arial" panose="020B0604020202020204" pitchFamily="34" charset="0"/>
              </a:rPr>
              <a:t>；</a:t>
            </a:r>
          </a:p>
          <a:p>
            <a:endParaRPr lang="zh-CN" altLang="en-US" sz="2400" dirty="0">
              <a:cs typeface="Arial" panose="020B0604020202020204" pitchFamily="34" charset="0"/>
            </a:endParaRPr>
          </a:p>
          <a:p>
            <a:endParaRPr lang="en-US" altLang="zh-CN" sz="2400" dirty="0">
              <a:cs typeface="Arial" panose="020B0604020202020204" pitchFamily="34" charset="0"/>
            </a:endParaRPr>
          </a:p>
        </p:txBody>
      </p:sp>
      <p:pic>
        <p:nvPicPr>
          <p:cNvPr id="416788" name="Picture 20">
            <a:extLst>
              <a:ext uri="{FF2B5EF4-FFF2-40B4-BE49-F238E27FC236}">
                <a16:creationId xmlns:a16="http://schemas.microsoft.com/office/drawing/2014/main" id="{C9DB5A4D-8B80-40FD-A1DE-87CD6252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4512"/>
            <a:ext cx="5251450" cy="28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6789" name="Picture 21">
            <a:extLst>
              <a:ext uri="{FF2B5EF4-FFF2-40B4-BE49-F238E27FC236}">
                <a16:creationId xmlns:a16="http://schemas.microsoft.com/office/drawing/2014/main" id="{9ECFC5F2-EABE-4287-9CA1-E829DA76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414713"/>
            <a:ext cx="4191000" cy="344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6790" name="Rectangle 22">
            <a:extLst>
              <a:ext uri="{FF2B5EF4-FFF2-40B4-BE49-F238E27FC236}">
                <a16:creationId xmlns:a16="http://schemas.microsoft.com/office/drawing/2014/main" id="{57CDC785-8724-4327-9EA8-7DBA47F84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1" y="6205537"/>
            <a:ext cx="3581400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Varying spatial resolution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F3ABE56-B70E-4131-9EEA-2F3A54F03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>
                <a:cs typeface="Arial" panose="020B0604020202020204" pitchFamily="34" charset="0"/>
              </a:rPr>
              <a:t>2.4 </a:t>
            </a:r>
            <a:r>
              <a:rPr lang="zh-CN" altLang="en-US" dirty="0">
                <a:cs typeface="Arial" panose="020B0604020202020204" pitchFamily="34" charset="0"/>
              </a:rPr>
              <a:t>图像数字化</a:t>
            </a:r>
            <a:endParaRPr lang="en-US" altLang="zh-TW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66947E-0774-41F7-9002-51DE3FAE5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7B0049-94D9-46B4-B13E-4D4B444D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D77E-7901-4104-8B25-5F7FC4CECCB8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564227" name="Rectangle 3">
            <a:extLst>
              <a:ext uri="{FF2B5EF4-FFF2-40B4-BE49-F238E27FC236}">
                <a16:creationId xmlns:a16="http://schemas.microsoft.com/office/drawing/2014/main" id="{0A3795CA-051D-496D-BF0B-5EB95634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0000FF"/>
                </a:solidFill>
                <a:cs typeface="Arial" panose="020B0604020202020204" pitchFamily="34" charset="0"/>
              </a:rPr>
              <a:t>灰度级分辨率</a:t>
            </a:r>
            <a:r>
              <a:rPr lang="zh-CN" altLang="en-US" sz="2400" dirty="0">
                <a:cs typeface="Arial" panose="020B0604020202020204" pitchFamily="34" charset="0"/>
              </a:rPr>
              <a:t>：灰度级别中可分辨的最小变化。</a:t>
            </a:r>
          </a:p>
          <a:p>
            <a:pPr lvl="1"/>
            <a:r>
              <a:rPr lang="zh-CN" altLang="en-US" sz="2000" dirty="0">
                <a:cs typeface="Arial" panose="020B0604020202020204" pitchFamily="34" charset="0"/>
              </a:rPr>
              <a:t>量化等级越多，图像层次越丰富，灰度分辨率高，图像质量好，但数据量大；</a:t>
            </a:r>
          </a:p>
          <a:p>
            <a:pPr lvl="1"/>
            <a:r>
              <a:rPr lang="zh-CN" altLang="en-US" sz="2000" dirty="0">
                <a:cs typeface="Arial" panose="020B0604020202020204" pitchFamily="34" charset="0"/>
              </a:rPr>
              <a:t>量化等级越少，图像层次欠丰富，灰度分辨率低，会出现</a:t>
            </a:r>
            <a:r>
              <a:rPr lang="zh-CN" alt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伪轮廓现象</a:t>
            </a:r>
            <a:r>
              <a:rPr lang="zh-CN" altLang="en-US" sz="2000" dirty="0">
                <a:cs typeface="Arial" panose="020B0604020202020204" pitchFamily="34" charset="0"/>
              </a:rPr>
              <a:t>，图像质量变差，但数据量小。</a:t>
            </a: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由于硬件方面的考虑，灰度级数通常是</a:t>
            </a:r>
            <a:r>
              <a:rPr lang="en-US" altLang="zh-CN" sz="2400" b="1" dirty="0">
                <a:solidFill>
                  <a:srgbClr val="0070C0"/>
                </a:solidFill>
              </a:rPr>
              <a:t>2</a:t>
            </a:r>
            <a:r>
              <a:rPr lang="zh-CN" altLang="en-US" sz="2400" b="1" dirty="0">
                <a:solidFill>
                  <a:srgbClr val="0070C0"/>
                </a:solidFill>
              </a:rPr>
              <a:t>的整数次幂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i="1" dirty="0">
                <a:solidFill>
                  <a:schemeClr val="tx1"/>
                </a:solidFill>
              </a:rPr>
              <a:t>L</a:t>
            </a:r>
            <a:r>
              <a:rPr lang="en-US" altLang="zh-CN" sz="2400" dirty="0">
                <a:solidFill>
                  <a:schemeClr val="tx1"/>
                </a:solidFill>
              </a:rPr>
              <a:t>=2</a:t>
            </a:r>
            <a:r>
              <a:rPr lang="en-US" altLang="zh-CN" sz="2400" i="1" baseline="30000" dirty="0">
                <a:solidFill>
                  <a:schemeClr val="tx1"/>
                </a:solidFill>
              </a:rPr>
              <a:t>k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i="1" dirty="0">
                <a:solidFill>
                  <a:schemeClr val="tx1"/>
                </a:solidFill>
              </a:rPr>
              <a:t>k</a:t>
            </a:r>
            <a:r>
              <a:rPr lang="zh-CN" altLang="en-US" sz="2400" dirty="0">
                <a:solidFill>
                  <a:schemeClr val="tx1"/>
                </a:solidFill>
              </a:rPr>
              <a:t>就是表示存储像素灰度值所需的比特位数。</a:t>
            </a:r>
          </a:p>
          <a:p>
            <a:pPr lvl="1"/>
            <a:r>
              <a:rPr lang="zh-CN" altLang="en-US" sz="2000" dirty="0"/>
              <a:t>若一幅数字图像的量化灰度级数为</a:t>
            </a:r>
            <a:r>
              <a:rPr lang="en-US" altLang="zh-CN" sz="2000" i="1" dirty="0"/>
              <a:t>L</a:t>
            </a:r>
            <a:r>
              <a:rPr lang="en-US" altLang="zh-CN" sz="2000" dirty="0"/>
              <a:t>=256=2</a:t>
            </a:r>
            <a:r>
              <a:rPr lang="en-US" altLang="zh-CN" sz="2000" baseline="30000" dirty="0"/>
              <a:t>8</a:t>
            </a:r>
            <a:r>
              <a:rPr lang="zh-CN" altLang="en-US" sz="2000" dirty="0"/>
              <a:t>，由于用</a:t>
            </a:r>
            <a:r>
              <a:rPr lang="en-US" altLang="zh-CN" sz="2000" dirty="0"/>
              <a:t>8bit</a:t>
            </a:r>
            <a:r>
              <a:rPr lang="zh-CN" altLang="en-US" sz="2000" dirty="0"/>
              <a:t>就能表示灰度图像像素的灰度值，因此常称</a:t>
            </a:r>
            <a:r>
              <a:rPr lang="en-US" altLang="zh-CN" sz="2000" dirty="0"/>
              <a:t>8bit</a:t>
            </a:r>
            <a:r>
              <a:rPr lang="zh-CN" altLang="en-US" sz="2000" dirty="0"/>
              <a:t>量化。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850EA27-ABCE-4ABB-BF39-AC9E0329F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>
                <a:cs typeface="Arial" panose="020B0604020202020204" pitchFamily="34" charset="0"/>
              </a:rPr>
              <a:t>2.4 </a:t>
            </a:r>
            <a:r>
              <a:rPr lang="zh-CN" altLang="en-US" dirty="0">
                <a:cs typeface="Arial" panose="020B0604020202020204" pitchFamily="34" charset="0"/>
              </a:rPr>
              <a:t>图像数字化</a:t>
            </a:r>
            <a:endParaRPr lang="en-US" altLang="zh-TW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>
            <a:extLst>
              <a:ext uri="{FF2B5EF4-FFF2-40B4-BE49-F238E27FC236}">
                <a16:creationId xmlns:a16="http://schemas.microsoft.com/office/drawing/2014/main" id="{904154A5-1372-4EF9-9C82-456ABB10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75710E45-4358-46E6-9478-AD6F2B03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2027A-076D-40E4-B581-AE5B64DC86A7}" type="slidenum">
              <a:rPr lang="en-US" altLang="zh-CN"/>
              <a:pPr/>
              <a:t>3</a:t>
            </a:fld>
            <a:endParaRPr lang="en-US" altLang="zh-CN"/>
          </a:p>
        </p:txBody>
      </p:sp>
      <p:pic>
        <p:nvPicPr>
          <p:cNvPr id="335875" name="Picture 3">
            <a:extLst>
              <a:ext uri="{FF2B5EF4-FFF2-40B4-BE49-F238E27FC236}">
                <a16:creationId xmlns:a16="http://schemas.microsoft.com/office/drawing/2014/main" id="{423847D6-814C-4791-B937-7CD076084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00162"/>
            <a:ext cx="9067800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5876" name="Text Box 4">
            <a:extLst>
              <a:ext uri="{FF2B5EF4-FFF2-40B4-BE49-F238E27FC236}">
                <a16:creationId xmlns:a16="http://schemas.microsoft.com/office/drawing/2014/main" id="{DF966D9A-6716-4193-AE9B-6AD0A62F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" y="4048542"/>
            <a:ext cx="82296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400" dirty="0"/>
              <a:t> 光线通过</a:t>
            </a:r>
            <a:r>
              <a:rPr lang="zh-CN" altLang="en-US" sz="2400" b="1" dirty="0">
                <a:solidFill>
                  <a:srgbClr val="0000FF"/>
                </a:solidFill>
              </a:rPr>
              <a:t>角膜</a:t>
            </a:r>
            <a:r>
              <a:rPr lang="zh-CN" altLang="en-US" sz="2400" dirty="0">
                <a:solidFill>
                  <a:srgbClr val="0000FF"/>
                </a:solidFill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</a:rPr>
              <a:t>晶状体</a:t>
            </a:r>
            <a:r>
              <a:rPr lang="zh-CN" altLang="en-US" sz="2400" dirty="0">
                <a:solidFill>
                  <a:srgbClr val="0000FF"/>
                </a:solidFill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</a:rPr>
              <a:t>玻璃体</a:t>
            </a:r>
            <a:r>
              <a:rPr lang="zh-CN" altLang="en-US" sz="2400" dirty="0">
                <a:solidFill>
                  <a:srgbClr val="0000FF"/>
                </a:solidFill>
              </a:rPr>
              <a:t>，在</a:t>
            </a:r>
            <a:r>
              <a:rPr lang="zh-CN" altLang="en-US" sz="2400" b="1" dirty="0">
                <a:solidFill>
                  <a:srgbClr val="0000FF"/>
                </a:solidFill>
              </a:rPr>
              <a:t>视网膜</a:t>
            </a:r>
            <a:r>
              <a:rPr lang="zh-CN" altLang="en-US" sz="2400" dirty="0">
                <a:solidFill>
                  <a:srgbClr val="0000FF"/>
                </a:solidFill>
              </a:rPr>
              <a:t>上</a:t>
            </a:r>
            <a:r>
              <a:rPr lang="zh-CN" altLang="en-US" sz="2400" dirty="0"/>
              <a:t>成像</a:t>
            </a:r>
            <a:r>
              <a:rPr lang="zh-CN" altLang="en-US" dirty="0"/>
              <a:t>。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400" dirty="0"/>
              <a:t> 视网膜上的光敏细胞感受到强弱不同的光刺激，产生不同强度的电脉冲，并经神经纤维传送到神经中枢。由于不同位置的光敏细胞产生了和该处光强弱成比例的电脉冲，所以大脑中便形成了景物的感觉</a:t>
            </a:r>
          </a:p>
        </p:txBody>
      </p:sp>
      <p:sp>
        <p:nvSpPr>
          <p:cNvPr id="335877" name="Text Box 5">
            <a:extLst>
              <a:ext uri="{FF2B5EF4-FFF2-40B4-BE49-F238E27FC236}">
                <a16:creationId xmlns:a16="http://schemas.microsoft.com/office/drawing/2014/main" id="{F0BAC8F3-C071-48C7-8354-C9ECEEFB0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052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图像的形成：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FF5B17E-4802-4A5E-8B8D-4DEDE57036CC}"/>
              </a:ext>
            </a:extLst>
          </p:cNvPr>
          <p:cNvSpPr txBox="1">
            <a:spLocks noChangeArrowheads="1"/>
          </p:cNvSpPr>
          <p:nvPr/>
        </p:nvSpPr>
        <p:spPr>
          <a:xfrm>
            <a:off x="574675" y="304800"/>
            <a:ext cx="80010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1. </a:t>
            </a:r>
            <a:r>
              <a:rPr lang="zh-CN" altLang="en-US"/>
              <a:t>人眼构造 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>
            <a:extLst>
              <a:ext uri="{FF2B5EF4-FFF2-40B4-BE49-F238E27FC236}">
                <a16:creationId xmlns:a16="http://schemas.microsoft.com/office/drawing/2014/main" id="{FAEF256C-A68E-4D6D-BC2B-97F3AF28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05550"/>
            <a:ext cx="2362200" cy="476250"/>
          </a:xfrm>
        </p:spPr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7BD0FB5-7FD4-42AF-A27A-DDAF83F9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2375"/>
            <a:ext cx="1981200" cy="476250"/>
          </a:xfrm>
        </p:spPr>
        <p:txBody>
          <a:bodyPr/>
          <a:lstStyle/>
          <a:p>
            <a:fld id="{52AF7629-684C-443E-9456-F2D27B6091CF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565251" name="Rectangle 3">
            <a:extLst>
              <a:ext uri="{FF2B5EF4-FFF2-40B4-BE49-F238E27FC236}">
                <a16:creationId xmlns:a16="http://schemas.microsoft.com/office/drawing/2014/main" id="{92F0E146-CF4A-4F5A-9189-63A3B5D2D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352550"/>
            <a:ext cx="80010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TW" altLang="en-US"/>
              <a:t>  </a:t>
            </a:r>
          </a:p>
        </p:txBody>
      </p:sp>
      <p:graphicFrame>
        <p:nvGraphicFramePr>
          <p:cNvPr id="565252" name="Object 4">
            <a:extLst>
              <a:ext uri="{FF2B5EF4-FFF2-40B4-BE49-F238E27FC236}">
                <a16:creationId xmlns:a16="http://schemas.microsoft.com/office/drawing/2014/main" id="{9F40EB20-7F6A-420F-8F69-97AACF33D7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080704"/>
              </p:ext>
            </p:extLst>
          </p:nvPr>
        </p:nvGraphicFramePr>
        <p:xfrm>
          <a:off x="1828800" y="4933950"/>
          <a:ext cx="24384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Microsoft 公式 3.0" r:id="rId3" imgW="1358640" imgH="457200" progId="Equation.3">
                  <p:embed/>
                </p:oleObj>
              </mc:Choice>
              <mc:Fallback>
                <p:oleObj name="Microsoft 公式 3.0" r:id="rId3" imgW="1358640" imgH="457200" progId="Equation.3">
                  <p:embed/>
                  <p:pic>
                    <p:nvPicPr>
                      <p:cNvPr id="0" name="Object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933950"/>
                        <a:ext cx="2438400" cy="8080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5253" name="Picture 5">
            <a:extLst>
              <a:ext uri="{FF2B5EF4-FFF2-40B4-BE49-F238E27FC236}">
                <a16:creationId xmlns:a16="http://schemas.microsoft.com/office/drawing/2014/main" id="{207716A2-AC63-4875-B507-3EA7A355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3950"/>
            <a:ext cx="9144000" cy="384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5254" name="AutoShape 6">
            <a:extLst>
              <a:ext uri="{FF2B5EF4-FFF2-40B4-BE49-F238E27FC236}">
                <a16:creationId xmlns:a16="http://schemas.microsoft.com/office/drawing/2014/main" id="{00A75B66-D805-47F1-9B14-56551BDC1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857750"/>
            <a:ext cx="1981200" cy="685800"/>
          </a:xfrm>
          <a:prstGeom prst="wedgeRectCallout">
            <a:avLst>
              <a:gd name="adj1" fmla="val -76681"/>
              <a:gd name="adj2" fmla="val 5555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000">
              <a:latin typeface="Tahoma" panose="020B0604030504040204" pitchFamily="34" charset="0"/>
              <a:ea typeface="PMingLiU" pitchFamily="18" charset="-120"/>
            </a:endParaRPr>
          </a:p>
        </p:txBody>
      </p:sp>
      <p:sp>
        <p:nvSpPr>
          <p:cNvPr id="565255" name="Text Box 7">
            <a:extLst>
              <a:ext uri="{FF2B5EF4-FFF2-40B4-BE49-F238E27FC236}">
                <a16:creationId xmlns:a16="http://schemas.microsoft.com/office/drawing/2014/main" id="{ABA2C39B-EC6B-4F13-BBC5-3D32DE023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857750"/>
            <a:ext cx="2438400" cy="76944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TW" sz="2000" i="1" dirty="0">
                <a:latin typeface="+mn-lt"/>
                <a:ea typeface="PMingLiU" pitchFamily="18" charset="-120"/>
                <a:cs typeface="Arial" panose="020B0604020202020204" pitchFamily="34" charset="0"/>
              </a:rPr>
              <a:t>k</a:t>
            </a:r>
            <a:r>
              <a:rPr kumimoji="1" lang="en-US" altLang="zh-TW" sz="2000" dirty="0">
                <a:latin typeface="+mn-lt"/>
                <a:ea typeface="PMingLiU" pitchFamily="18" charset="-120"/>
                <a:cs typeface="Arial" panose="020B0604020202020204" pitchFamily="34" charset="0"/>
              </a:rPr>
              <a:t>-bit (</a:t>
            </a:r>
            <a:r>
              <a:rPr kumimoji="1" lang="en-US" altLang="zh-TW" sz="2000" i="1" dirty="0">
                <a:latin typeface="+mn-lt"/>
                <a:ea typeface="PMingLiU" pitchFamily="18" charset="-120"/>
                <a:cs typeface="Arial" panose="020B0604020202020204" pitchFamily="34" charset="0"/>
              </a:rPr>
              <a:t>L</a:t>
            </a:r>
            <a:r>
              <a:rPr kumimoji="1" lang="en-US" altLang="zh-TW" sz="2000" dirty="0">
                <a:latin typeface="+mn-lt"/>
                <a:ea typeface="PMingLiU" pitchFamily="18" charset="-120"/>
                <a:cs typeface="Arial" panose="020B0604020202020204" pitchFamily="34" charset="0"/>
              </a:rPr>
              <a:t>-level)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TW" sz="2000" dirty="0">
                <a:latin typeface="+mn-lt"/>
                <a:ea typeface="PMingLiU" pitchFamily="18" charset="-120"/>
                <a:cs typeface="Arial" panose="020B0604020202020204" pitchFamily="34" charset="0"/>
              </a:rPr>
              <a:t>image of size </a:t>
            </a:r>
            <a:r>
              <a:rPr kumimoji="1" lang="en-US" altLang="zh-TW" sz="2000" i="1" dirty="0">
                <a:latin typeface="+mn-lt"/>
                <a:ea typeface="PMingLiU" pitchFamily="18" charset="-120"/>
                <a:cs typeface="Arial" panose="020B0604020202020204" pitchFamily="34" charset="0"/>
              </a:rPr>
              <a:t>N</a:t>
            </a:r>
            <a:r>
              <a:rPr kumimoji="1" lang="en-US" altLang="zh-TW" sz="2000" baseline="30000" dirty="0">
                <a:latin typeface="+mn-lt"/>
                <a:ea typeface="PMingLiU" pitchFamily="18" charset="-120"/>
                <a:cs typeface="Arial" panose="020B0604020202020204" pitchFamily="34" charset="0"/>
              </a:rPr>
              <a:t>2</a:t>
            </a:r>
            <a:endParaRPr kumimoji="1" lang="en-US" altLang="zh-TW" sz="2000" baseline="30000" dirty="0">
              <a:latin typeface="+mn-lt"/>
              <a:ea typeface="PMingLiU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65256" name="Text Box 8">
            <a:extLst>
              <a:ext uri="{FF2B5EF4-FFF2-40B4-BE49-F238E27FC236}">
                <a16:creationId xmlns:a16="http://schemas.microsoft.com/office/drawing/2014/main" id="{BF8E3691-8C3A-4D99-BCB7-08F3EB2B9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772150"/>
            <a:ext cx="8686800" cy="985838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800000"/>
                </a:solidFill>
              </a:rPr>
              <a:t>通常把大小为</a:t>
            </a:r>
            <a:r>
              <a:rPr lang="en-US" altLang="zh-CN" i="1" dirty="0">
                <a:solidFill>
                  <a:srgbClr val="800000"/>
                </a:solidFill>
              </a:rPr>
              <a:t>M</a:t>
            </a:r>
            <a:r>
              <a:rPr lang="en-US" altLang="en-US" dirty="0">
                <a:solidFill>
                  <a:srgbClr val="800000"/>
                </a:solidFill>
              </a:rPr>
              <a:t>×</a:t>
            </a:r>
            <a:r>
              <a:rPr lang="en-US" altLang="zh-CN" i="1" dirty="0">
                <a:solidFill>
                  <a:srgbClr val="800000"/>
                </a:solidFill>
              </a:rPr>
              <a:t>N</a:t>
            </a:r>
            <a:r>
              <a:rPr lang="zh-CN" altLang="en-US" dirty="0">
                <a:solidFill>
                  <a:srgbClr val="800000"/>
                </a:solidFill>
              </a:rPr>
              <a:t>，灰度级为</a:t>
            </a:r>
            <a:r>
              <a:rPr lang="en-US" altLang="zh-CN" i="1" dirty="0">
                <a:solidFill>
                  <a:srgbClr val="800000"/>
                </a:solidFill>
              </a:rPr>
              <a:t>L</a:t>
            </a:r>
            <a:r>
              <a:rPr lang="zh-CN" altLang="en-US" dirty="0">
                <a:solidFill>
                  <a:srgbClr val="800000"/>
                </a:solidFill>
              </a:rPr>
              <a:t>的数字图像称为空间分辨率为</a:t>
            </a:r>
            <a:r>
              <a:rPr lang="en-US" altLang="zh-CN" i="1" dirty="0">
                <a:solidFill>
                  <a:srgbClr val="800000"/>
                </a:solidFill>
              </a:rPr>
              <a:t>M</a:t>
            </a:r>
            <a:r>
              <a:rPr lang="en-US" altLang="en-US" dirty="0">
                <a:solidFill>
                  <a:srgbClr val="800000"/>
                </a:solidFill>
              </a:rPr>
              <a:t>×</a:t>
            </a:r>
            <a:r>
              <a:rPr lang="en-US" altLang="zh-CN" i="1" dirty="0">
                <a:solidFill>
                  <a:srgbClr val="800000"/>
                </a:solidFill>
              </a:rPr>
              <a:t>N</a:t>
            </a:r>
            <a:r>
              <a:rPr lang="zh-CN" altLang="en-US" dirty="0">
                <a:solidFill>
                  <a:srgbClr val="800000"/>
                </a:solidFill>
              </a:rPr>
              <a:t>，灰度级分辨率为</a:t>
            </a:r>
            <a:r>
              <a:rPr lang="en-US" altLang="zh-CN" dirty="0">
                <a:solidFill>
                  <a:srgbClr val="800000"/>
                </a:solidFill>
              </a:rPr>
              <a:t>L</a:t>
            </a:r>
            <a:r>
              <a:rPr lang="zh-CN" altLang="en-US" dirty="0">
                <a:solidFill>
                  <a:srgbClr val="800000"/>
                </a:solidFill>
              </a:rPr>
              <a:t>的数字图像。</a:t>
            </a:r>
            <a:r>
              <a:rPr lang="zh-CN" altLang="en-US" sz="2000" dirty="0">
                <a:solidFill>
                  <a:srgbClr val="800000"/>
                </a:solidFill>
              </a:rPr>
              <a:t>大小为</a:t>
            </a:r>
            <a:r>
              <a:rPr lang="en-US" altLang="zh-CN" i="1" dirty="0">
                <a:solidFill>
                  <a:srgbClr val="800000"/>
                </a:solidFill>
              </a:rPr>
              <a:t>M</a:t>
            </a:r>
            <a:r>
              <a:rPr lang="en-US" altLang="zh-CN" sz="2000" dirty="0">
                <a:solidFill>
                  <a:srgbClr val="800000"/>
                </a:solidFill>
              </a:rPr>
              <a:t>×</a:t>
            </a:r>
            <a:r>
              <a:rPr lang="en-US" altLang="zh-CN" i="1" dirty="0">
                <a:solidFill>
                  <a:srgbClr val="800000"/>
                </a:solidFill>
              </a:rPr>
              <a:t>N</a:t>
            </a:r>
            <a:r>
              <a:rPr lang="zh-CN" altLang="en-US" sz="2000" dirty="0">
                <a:solidFill>
                  <a:srgbClr val="800000"/>
                </a:solidFill>
              </a:rPr>
              <a:t>、灰度级数为</a:t>
            </a:r>
            <a:r>
              <a:rPr lang="en-US" altLang="zh-CN" i="1" dirty="0">
                <a:solidFill>
                  <a:srgbClr val="800000"/>
                </a:solidFill>
              </a:rPr>
              <a:t>L</a:t>
            </a:r>
            <a:r>
              <a:rPr lang="zh-CN" altLang="en-US" sz="2000" dirty="0">
                <a:solidFill>
                  <a:srgbClr val="800000"/>
                </a:solidFill>
              </a:rPr>
              <a:t>的图像所需的存储空间，即</a:t>
            </a:r>
            <a:r>
              <a:rPr lang="zh-CN" altLang="en-US" sz="2000" dirty="0">
                <a:solidFill>
                  <a:srgbClr val="0000FF"/>
                </a:solidFill>
              </a:rPr>
              <a:t>图像的数据量</a:t>
            </a:r>
            <a:r>
              <a:rPr lang="zh-CN" altLang="en-US" sz="2000" dirty="0">
                <a:solidFill>
                  <a:srgbClr val="800000"/>
                </a:solidFill>
              </a:rPr>
              <a:t>为</a:t>
            </a:r>
            <a:r>
              <a:rPr lang="en-US" altLang="zh-CN" i="1" dirty="0" err="1">
                <a:solidFill>
                  <a:srgbClr val="800000"/>
                </a:solidFill>
              </a:rPr>
              <a:t>M</a:t>
            </a:r>
            <a:r>
              <a:rPr lang="en-US" altLang="zh-CN" sz="2000" dirty="0" err="1">
                <a:solidFill>
                  <a:srgbClr val="800000"/>
                </a:solidFill>
              </a:rPr>
              <a:t>×</a:t>
            </a:r>
            <a:r>
              <a:rPr lang="en-US" altLang="zh-CN" i="1" dirty="0" err="1">
                <a:solidFill>
                  <a:srgbClr val="800000"/>
                </a:solidFill>
              </a:rPr>
              <a:t>N</a:t>
            </a:r>
            <a:r>
              <a:rPr lang="en-US" altLang="zh-CN" sz="2000" dirty="0" err="1">
                <a:solidFill>
                  <a:srgbClr val="800000"/>
                </a:solidFill>
              </a:rPr>
              <a:t>×</a:t>
            </a:r>
            <a:r>
              <a:rPr lang="en-US" altLang="zh-CN" i="1" dirty="0" err="1">
                <a:solidFill>
                  <a:srgbClr val="800000"/>
                </a:solidFill>
              </a:rPr>
              <a:t>k</a:t>
            </a:r>
            <a:r>
              <a:rPr lang="en-US" altLang="zh-CN" sz="2000" dirty="0">
                <a:solidFill>
                  <a:srgbClr val="800000"/>
                </a:solidFill>
              </a:rPr>
              <a:t> (bit)</a:t>
            </a:r>
            <a:endParaRPr lang="zh-CN" altLang="en-US" sz="2000" dirty="0">
              <a:solidFill>
                <a:srgbClr val="800000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93E502C-32D2-41BF-8E52-D078D9E4D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>
                <a:cs typeface="Arial" panose="020B0604020202020204" pitchFamily="34" charset="0"/>
              </a:rPr>
              <a:t>2.4 </a:t>
            </a:r>
            <a:r>
              <a:rPr lang="zh-CN" altLang="en-US" dirty="0">
                <a:cs typeface="Arial" panose="020B0604020202020204" pitchFamily="34" charset="0"/>
              </a:rPr>
              <a:t>图像数字化</a:t>
            </a:r>
            <a:endParaRPr lang="en-US" altLang="zh-TW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3">
            <a:extLst>
              <a:ext uri="{FF2B5EF4-FFF2-40B4-BE49-F238E27FC236}">
                <a16:creationId xmlns:a16="http://schemas.microsoft.com/office/drawing/2014/main" id="{917C166F-2A19-423F-BED0-B95EA229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C8F3DAE7-9E42-4A61-BDAA-B034970E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8D37-2EF3-4A3D-8C2A-80E78F9EA514}" type="slidenum">
              <a:rPr lang="en-US" altLang="zh-CN"/>
              <a:pPr/>
              <a:t>31</a:t>
            </a:fld>
            <a:endParaRPr lang="en-US" altLang="zh-CN"/>
          </a:p>
        </p:txBody>
      </p:sp>
      <p:pic>
        <p:nvPicPr>
          <p:cNvPr id="420867" name="Picture 3">
            <a:extLst>
              <a:ext uri="{FF2B5EF4-FFF2-40B4-BE49-F238E27FC236}">
                <a16:creationId xmlns:a16="http://schemas.microsoft.com/office/drawing/2014/main" id="{9E1E4D11-9C75-4BDB-AC6F-0CB79BBB3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29000"/>
            <a:ext cx="59436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0868" name="Rectangle 4">
            <a:extLst>
              <a:ext uri="{FF2B5EF4-FFF2-40B4-BE49-F238E27FC236}">
                <a16:creationId xmlns:a16="http://schemas.microsoft.com/office/drawing/2014/main" id="{E59E7FCA-8066-4C86-A5B4-9869EA19C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248400"/>
            <a:ext cx="4038600" cy="4667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TW" sz="24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Varying gray-level resolution</a:t>
            </a:r>
          </a:p>
        </p:txBody>
      </p:sp>
      <p:pic>
        <p:nvPicPr>
          <p:cNvPr id="420869" name="Picture 5">
            <a:extLst>
              <a:ext uri="{FF2B5EF4-FFF2-40B4-BE49-F238E27FC236}">
                <a16:creationId xmlns:a16="http://schemas.microsoft.com/office/drawing/2014/main" id="{9EF45A2D-94CC-4666-BFB5-37D12826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33"/>
          <a:stretch>
            <a:fillRect/>
          </a:stretch>
        </p:blipFill>
        <p:spPr bwMode="auto">
          <a:xfrm>
            <a:off x="838200" y="1295400"/>
            <a:ext cx="3733800" cy="443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870" name="Picture 6">
            <a:extLst>
              <a:ext uri="{FF2B5EF4-FFF2-40B4-BE49-F238E27FC236}">
                <a16:creationId xmlns:a16="http://schemas.microsoft.com/office/drawing/2014/main" id="{E38B09C4-B9AC-48A4-AF86-CF466E68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5"/>
          <a:stretch>
            <a:fillRect/>
          </a:stretch>
        </p:blipFill>
        <p:spPr bwMode="auto">
          <a:xfrm>
            <a:off x="4495800" y="1330325"/>
            <a:ext cx="3657600" cy="43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0871" name="AutoShape 7">
            <a:extLst>
              <a:ext uri="{FF2B5EF4-FFF2-40B4-BE49-F238E27FC236}">
                <a16:creationId xmlns:a16="http://schemas.microsoft.com/office/drawing/2014/main" id="{84FB66F9-76CD-4D63-8D78-1D02F6D55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63525"/>
            <a:ext cx="2057400" cy="457200"/>
          </a:xfrm>
          <a:prstGeom prst="wedgeRectCallout">
            <a:avLst>
              <a:gd name="adj1" fmla="val -65588"/>
              <a:gd name="adj2" fmla="val 281944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000">
              <a:latin typeface="Tahoma" panose="020B0604030504040204" pitchFamily="34" charset="0"/>
              <a:ea typeface="PMingLiU" pitchFamily="18" charset="-120"/>
            </a:endParaRPr>
          </a:p>
        </p:txBody>
      </p:sp>
      <p:sp>
        <p:nvSpPr>
          <p:cNvPr id="420872" name="Text Box 8">
            <a:extLst>
              <a:ext uri="{FF2B5EF4-FFF2-40B4-BE49-F238E27FC236}">
                <a16:creationId xmlns:a16="http://schemas.microsoft.com/office/drawing/2014/main" id="{26A366BF-0F81-4221-B18A-BA1F854FE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04800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TW" altLang="en-US" sz="20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 </a:t>
            </a:r>
            <a:r>
              <a:rPr kumimoji="1" lang="en-US" altLang="zh-TW" sz="20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False contouring</a:t>
            </a:r>
            <a:endParaRPr kumimoji="1" lang="en-US" altLang="zh-TW" sz="2000" baseline="30000">
              <a:latin typeface="Tahoma" panose="020B0604030504040204" pitchFamily="34" charset="0"/>
              <a:ea typeface="PMingLiU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20873" name="Rectangle 9">
            <a:extLst>
              <a:ext uri="{FF2B5EF4-FFF2-40B4-BE49-F238E27FC236}">
                <a16:creationId xmlns:a16="http://schemas.microsoft.com/office/drawing/2014/main" id="{D4D17EDC-D4AF-484E-A478-34C118D6D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914400"/>
            <a:ext cx="533400" cy="3460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TW" sz="16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420874" name="Rectangle 10">
            <a:extLst>
              <a:ext uri="{FF2B5EF4-FFF2-40B4-BE49-F238E27FC236}">
                <a16:creationId xmlns:a16="http://schemas.microsoft.com/office/drawing/2014/main" id="{08BD4B3B-AB59-4358-B6C1-8F460E272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914400"/>
            <a:ext cx="533400" cy="3460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TW" sz="16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128</a:t>
            </a:r>
          </a:p>
        </p:txBody>
      </p:sp>
      <p:sp>
        <p:nvSpPr>
          <p:cNvPr id="420875" name="Rectangle 11">
            <a:extLst>
              <a:ext uri="{FF2B5EF4-FFF2-40B4-BE49-F238E27FC236}">
                <a16:creationId xmlns:a16="http://schemas.microsoft.com/office/drawing/2014/main" id="{3C34B4E0-37D4-463C-BF69-3D2631412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949325"/>
            <a:ext cx="533400" cy="3460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TW" altLang="en-US" sz="16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 </a:t>
            </a:r>
            <a:r>
              <a:rPr kumimoji="1" lang="en-US" altLang="zh-TW" sz="16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20876" name="Rectangle 12">
            <a:extLst>
              <a:ext uri="{FF2B5EF4-FFF2-40B4-BE49-F238E27FC236}">
                <a16:creationId xmlns:a16="http://schemas.microsoft.com/office/drawing/2014/main" id="{98DF5DD8-0521-4B41-AC28-8817AA083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949325"/>
            <a:ext cx="533400" cy="3460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TW" sz="16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420877" name="Rectangle 13">
            <a:extLst>
              <a:ext uri="{FF2B5EF4-FFF2-40B4-BE49-F238E27FC236}">
                <a16:creationId xmlns:a16="http://schemas.microsoft.com/office/drawing/2014/main" id="{93E2BAB8-9BBE-4585-A78E-E8F8839A3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749925"/>
            <a:ext cx="533400" cy="3460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TW" altLang="en-US" sz="16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 </a:t>
            </a:r>
            <a:r>
              <a:rPr kumimoji="1" lang="en-US" altLang="zh-TW" sz="16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20878" name="Rectangle 14">
            <a:extLst>
              <a:ext uri="{FF2B5EF4-FFF2-40B4-BE49-F238E27FC236}">
                <a16:creationId xmlns:a16="http://schemas.microsoft.com/office/drawing/2014/main" id="{F4E9C71A-46F2-44AA-A610-E2DB9022C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749925"/>
            <a:ext cx="533400" cy="3460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TW" altLang="en-US" sz="16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 </a:t>
            </a:r>
            <a:r>
              <a:rPr kumimoji="1" lang="en-US" altLang="zh-TW" sz="16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4 </a:t>
            </a:r>
          </a:p>
        </p:txBody>
      </p:sp>
      <p:sp>
        <p:nvSpPr>
          <p:cNvPr id="420879" name="Rectangle 15">
            <a:extLst>
              <a:ext uri="{FF2B5EF4-FFF2-40B4-BE49-F238E27FC236}">
                <a16:creationId xmlns:a16="http://schemas.microsoft.com/office/drawing/2014/main" id="{039E16AB-87F1-4F43-AF3A-63ADBD019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791200"/>
            <a:ext cx="533400" cy="3460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TW" sz="16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420880" name="Rectangle 16">
            <a:extLst>
              <a:ext uri="{FF2B5EF4-FFF2-40B4-BE49-F238E27FC236}">
                <a16:creationId xmlns:a16="http://schemas.microsoft.com/office/drawing/2014/main" id="{325878E7-C21B-4B8C-BD3B-0E6D4ED56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791200"/>
            <a:ext cx="533400" cy="3460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TW" sz="16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32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A7053E0-90F9-4599-9BB5-C87129EA93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>
                <a:cs typeface="Arial" panose="020B0604020202020204" pitchFamily="34" charset="0"/>
              </a:rPr>
              <a:t>2.4 </a:t>
            </a:r>
            <a:r>
              <a:rPr lang="zh-CN" altLang="en-US" dirty="0">
                <a:cs typeface="Arial" panose="020B0604020202020204" pitchFamily="34" charset="0"/>
              </a:rPr>
              <a:t>图像数字化</a:t>
            </a:r>
            <a:endParaRPr lang="en-US" altLang="zh-TW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547515C-09B9-4253-9C88-95D71FE4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AFC1D06F-886C-4CAF-95AB-79A23F67C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C0ADD-1F94-44AD-A518-293AE8867DBA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502787" name="Rectangle 3">
            <a:extLst>
              <a:ext uri="{FF2B5EF4-FFF2-40B4-BE49-F238E27FC236}">
                <a16:creationId xmlns:a16="http://schemas.microsoft.com/office/drawing/2014/main" id="{95B0AA7E-99AD-4001-A8DC-B3700612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01000" cy="4953000"/>
          </a:xfrm>
        </p:spPr>
        <p:txBody>
          <a:bodyPr/>
          <a:lstStyle/>
          <a:p>
            <a:r>
              <a:rPr lang="zh-CN" altLang="en-US" sz="2400" dirty="0"/>
              <a:t>同时改变空间分辨率</a:t>
            </a:r>
            <a:r>
              <a:rPr lang="en-US" altLang="zh-CN" sz="2400" i="1" dirty="0"/>
              <a:t>N</a:t>
            </a:r>
            <a:r>
              <a:rPr lang="zh-CN" altLang="en-US" sz="2400" dirty="0"/>
              <a:t>和灰度分辨率</a:t>
            </a:r>
            <a:r>
              <a:rPr lang="en-US" altLang="zh-CN" sz="2400" i="1" dirty="0"/>
              <a:t>k</a:t>
            </a:r>
            <a:r>
              <a:rPr lang="zh-CN" altLang="en-US" sz="2400" dirty="0"/>
              <a:t>相对图像质量所产生的影响。（考虑这两个参数间可能存在的关系）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  <p:pic>
        <p:nvPicPr>
          <p:cNvPr id="502789" name="Picture 5">
            <a:extLst>
              <a:ext uri="{FF2B5EF4-FFF2-40B4-BE49-F238E27FC236}">
                <a16:creationId xmlns:a16="http://schemas.microsoft.com/office/drawing/2014/main" id="{F819483B-C00C-4099-B84D-E10E44D6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6248400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2790" name="Rectangle 6">
            <a:extLst>
              <a:ext uri="{FF2B5EF4-FFF2-40B4-BE49-F238E27FC236}">
                <a16:creationId xmlns:a16="http://schemas.microsoft.com/office/drawing/2014/main" id="{74969FC2-586E-4022-B913-E588252EE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" y="6015335"/>
            <a:ext cx="5521325" cy="46166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dirty="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等优先曲线（</a:t>
            </a:r>
            <a:r>
              <a:rPr lang="zh-CN" altLang="en-US" sz="2400" dirty="0"/>
              <a:t>实验采用主观测试</a:t>
            </a:r>
            <a:r>
              <a:rPr kumimoji="1" lang="zh-CN" altLang="en-US" sz="2400" dirty="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）</a:t>
            </a:r>
            <a:endParaRPr lang="zh-CN" altLang="en-US" sz="2400" dirty="0"/>
          </a:p>
        </p:txBody>
      </p:sp>
      <p:pic>
        <p:nvPicPr>
          <p:cNvPr id="502788" name="Picture 4">
            <a:extLst>
              <a:ext uri="{FF2B5EF4-FFF2-40B4-BE49-F238E27FC236}">
                <a16:creationId xmlns:a16="http://schemas.microsoft.com/office/drawing/2014/main" id="{E0781FEC-80D0-457B-BB0C-B6981C9E9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46362"/>
            <a:ext cx="5867400" cy="26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4676CED1-D5BA-42FC-A9BF-69E832C83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>
                <a:cs typeface="Arial" panose="020B0604020202020204" pitchFamily="34" charset="0"/>
              </a:rPr>
              <a:t>2.4 </a:t>
            </a:r>
            <a:r>
              <a:rPr lang="zh-CN" altLang="en-US" dirty="0">
                <a:cs typeface="Arial" panose="020B0604020202020204" pitchFamily="34" charset="0"/>
              </a:rPr>
              <a:t>图像数字化</a:t>
            </a:r>
            <a:endParaRPr lang="en-US" altLang="zh-TW" dirty="0">
              <a:cs typeface="Arial" panose="020B0604020202020204" pitchFamily="34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C186B7E-5C5F-47B7-A8EC-2FFFA41CF30B}"/>
              </a:ext>
            </a:extLst>
          </p:cNvPr>
          <p:cNvCxnSpPr>
            <a:cxnSpLocks/>
          </p:cNvCxnSpPr>
          <p:nvPr/>
        </p:nvCxnSpPr>
        <p:spPr>
          <a:xfrm flipV="1">
            <a:off x="5638800" y="3930649"/>
            <a:ext cx="1967389" cy="231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657EC39-E545-4474-BB6E-2765C374E2E7}"/>
              </a:ext>
            </a:extLst>
          </p:cNvPr>
          <p:cNvCxnSpPr>
            <a:cxnSpLocks/>
          </p:cNvCxnSpPr>
          <p:nvPr/>
        </p:nvCxnSpPr>
        <p:spPr>
          <a:xfrm flipV="1">
            <a:off x="5638800" y="4245916"/>
            <a:ext cx="2199323" cy="2063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78135D1-0E07-4D59-8505-C222025F24CE}"/>
              </a:ext>
            </a:extLst>
          </p:cNvPr>
          <p:cNvCxnSpPr>
            <a:cxnSpLocks/>
          </p:cNvCxnSpPr>
          <p:nvPr/>
        </p:nvCxnSpPr>
        <p:spPr>
          <a:xfrm flipV="1">
            <a:off x="5680710" y="4288631"/>
            <a:ext cx="2569845" cy="2063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436405A-7CDB-4D4E-9FE0-E87D5A00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725259E-0652-41D9-9070-D008CE98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F181-D995-4E68-9AD0-CD8664D3039C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B9474F71-0AEB-4BC2-A257-56207294F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914400"/>
            <a:ext cx="8001000" cy="4953000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非均匀采样</a:t>
            </a:r>
            <a:r>
              <a:rPr lang="zh-CN" altLang="en-US" sz="2400" dirty="0">
                <a:latin typeface="宋体" panose="02010600030101010101" pitchFamily="2" charset="-12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根据图象细节的丰富程度改变采样间距</a:t>
            </a:r>
            <a:r>
              <a:rPr lang="zh-CN" altLang="en-US" sz="2400" dirty="0">
                <a:latin typeface="宋体" panose="02010600030101010101" pitchFamily="2" charset="-122"/>
              </a:rPr>
              <a:t>。细节丰富的地方，采样间距小，否则间距大</a:t>
            </a:r>
          </a:p>
          <a:p>
            <a:pPr lvl="1"/>
            <a:r>
              <a:rPr lang="zh-CN" altLang="en-US" sz="2000" dirty="0"/>
              <a:t>在灰度级变化尖锐的区域，用细腻的采样；在灰度级比较平滑的区域，用粗糙的采样。</a:t>
            </a:r>
            <a:endParaRPr lang="en-US" altLang="zh-CN" sz="2000" dirty="0"/>
          </a:p>
          <a:p>
            <a:pPr lvl="1"/>
            <a:r>
              <a:rPr lang="zh-CN" altLang="en-US" sz="2000" dirty="0"/>
              <a:t>在边界附近使用较少的灰度级；剩余的灰度级可用于变化比较平滑的区域</a:t>
            </a:r>
            <a:r>
              <a:rPr lang="en-US" altLang="zh-CN" sz="2000" dirty="0"/>
              <a:t>—</a:t>
            </a:r>
            <a:r>
              <a:rPr lang="zh-CN" altLang="en-US" sz="2000" dirty="0"/>
              <a:t>避免或减少由于量化的太粗糙，在变化比较平滑的区域出现伪轮廓现象。</a:t>
            </a:r>
          </a:p>
          <a:p>
            <a:pPr lvl="1"/>
            <a:endParaRPr lang="zh-CN" altLang="en-US" sz="2000" dirty="0"/>
          </a:p>
        </p:txBody>
      </p:sp>
      <p:pic>
        <p:nvPicPr>
          <p:cNvPr id="473092" name="Picture 4">
            <a:extLst>
              <a:ext uri="{FF2B5EF4-FFF2-40B4-BE49-F238E27FC236}">
                <a16:creationId xmlns:a16="http://schemas.microsoft.com/office/drawing/2014/main" id="{D326D965-8F6E-4330-99A9-1B722694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29000"/>
            <a:ext cx="5715000" cy="34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8D4092F-ABDB-4B40-9D5C-8E2739D8A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>
                <a:cs typeface="Arial" panose="020B0604020202020204" pitchFamily="34" charset="0"/>
              </a:rPr>
              <a:t>2.4 </a:t>
            </a:r>
            <a:r>
              <a:rPr lang="zh-CN" altLang="en-US" dirty="0">
                <a:cs typeface="Arial" panose="020B0604020202020204" pitchFamily="34" charset="0"/>
              </a:rPr>
              <a:t>图像数字化</a:t>
            </a:r>
            <a:endParaRPr lang="en-US" altLang="zh-TW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7098E4-8597-4196-AE68-3D948A865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3EB901-2D7A-4564-A072-9F8C2258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AA89-E7B4-4472-8993-39FB691DD03F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533506" name="Rectangle 2">
            <a:extLst>
              <a:ext uri="{FF2B5EF4-FFF2-40B4-BE49-F238E27FC236}">
                <a16:creationId xmlns:a16="http://schemas.microsoft.com/office/drawing/2014/main" id="{B7127C50-4B83-4FAB-A2FD-4099B29CFA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  <p:sp>
        <p:nvSpPr>
          <p:cNvPr id="533507" name="Rectangle 3">
            <a:extLst>
              <a:ext uri="{FF2B5EF4-FFF2-40B4-BE49-F238E27FC236}">
                <a16:creationId xmlns:a16="http://schemas.microsoft.com/office/drawing/2014/main" id="{12B16766-9B8F-465D-AEF8-0528677100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数字图像</a:t>
            </a:r>
            <a:r>
              <a:rPr lang="zh-CN" altLang="en-US" sz="2400"/>
              <a:t>表示方式</a:t>
            </a:r>
            <a:endParaRPr lang="en-US" altLang="zh-CN" sz="2400"/>
          </a:p>
          <a:p>
            <a:r>
              <a:rPr lang="zh-CN" altLang="en-US" sz="2400"/>
              <a:t>数字</a:t>
            </a:r>
            <a:r>
              <a:rPr lang="zh-CN" altLang="en-US" sz="2400" dirty="0"/>
              <a:t>图像分类</a:t>
            </a:r>
          </a:p>
          <a:p>
            <a:r>
              <a:rPr lang="zh-CN" altLang="en-US" sz="2400" dirty="0"/>
              <a:t>图像文件格式</a:t>
            </a:r>
          </a:p>
          <a:p>
            <a:r>
              <a:rPr lang="zh-CN" altLang="en-US" sz="2400" dirty="0"/>
              <a:t>图像数据结构</a:t>
            </a:r>
          </a:p>
          <a:p>
            <a:endParaRPr lang="zh-CN" altLang="en-US" sz="2400" dirty="0"/>
          </a:p>
          <a:p>
            <a:endParaRPr lang="en-US" altLang="zh-CN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36011C01-9959-4EA1-97A6-6BF1D90D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472DA176-BC63-4F38-B9C1-32373B16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547F2-476F-4618-9A24-ECE97385ECB4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510979" name="Rectangle 3">
            <a:extLst>
              <a:ext uri="{FF2B5EF4-FFF2-40B4-BE49-F238E27FC236}">
                <a16:creationId xmlns:a16="http://schemas.microsoft.com/office/drawing/2014/main" id="{A037D25A-BA9F-4164-B17F-3F02846CB6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/>
              <a:t>数字图像表示方式：</a:t>
            </a:r>
            <a:endParaRPr lang="en-US" altLang="zh-CN" sz="240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200">
                <a:solidFill>
                  <a:schemeClr val="tx1"/>
                </a:solidFill>
              </a:rPr>
              <a:t>二维离散亮度函数</a:t>
            </a:r>
            <a:r>
              <a:rPr lang="en-US" altLang="zh-CN" sz="2200">
                <a:solidFill>
                  <a:schemeClr val="tx1"/>
                </a:solidFill>
              </a:rPr>
              <a:t>: f(x,y)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200">
                <a:solidFill>
                  <a:schemeClr val="tx1"/>
                </a:solidFill>
              </a:rPr>
              <a:t>二维矩阵</a:t>
            </a:r>
            <a:r>
              <a:rPr lang="en-US" altLang="zh-CN" sz="2200">
                <a:solidFill>
                  <a:schemeClr val="tx1"/>
                </a:solidFill>
              </a:rPr>
              <a:t>: A[m,n]</a:t>
            </a:r>
          </a:p>
        </p:txBody>
      </p:sp>
      <p:pic>
        <p:nvPicPr>
          <p:cNvPr id="510980" name="Picture 4">
            <a:extLst>
              <a:ext uri="{FF2B5EF4-FFF2-40B4-BE49-F238E27FC236}">
                <a16:creationId xmlns:a16="http://schemas.microsoft.com/office/drawing/2014/main" id="{3B5CE0DE-2F16-49E7-8C6F-C2815A1F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8088"/>
            <a:ext cx="4800600" cy="3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0981" name="Picture 5">
            <a:extLst>
              <a:ext uri="{FF2B5EF4-FFF2-40B4-BE49-F238E27FC236}">
                <a16:creationId xmlns:a16="http://schemas.microsoft.com/office/drawing/2014/main" id="{1BC015A1-F39F-4379-939C-730D6F56B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438400"/>
            <a:ext cx="46482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0982" name="Rectangle 6">
            <a:extLst>
              <a:ext uri="{FF2B5EF4-FFF2-40B4-BE49-F238E27FC236}">
                <a16:creationId xmlns:a16="http://schemas.microsoft.com/office/drawing/2014/main" id="{D7B7E025-20A8-43F7-9878-D26F573D8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457" y="6159471"/>
            <a:ext cx="4286343" cy="46166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U</a:t>
            </a:r>
            <a:r>
              <a:rPr kumimoji="1" lang="en-US" altLang="zh-TW" sz="24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nusual image representation</a:t>
            </a:r>
          </a:p>
        </p:txBody>
      </p:sp>
      <p:sp>
        <p:nvSpPr>
          <p:cNvPr id="510983" name="Rectangle 7">
            <a:extLst>
              <a:ext uri="{FF2B5EF4-FFF2-40B4-BE49-F238E27FC236}">
                <a16:creationId xmlns:a16="http://schemas.microsoft.com/office/drawing/2014/main" id="{02002F39-59CC-4180-8D8E-2C283A381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943" y="6159471"/>
            <a:ext cx="3638457" cy="4667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4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Another representation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C3AB6F-717D-4F09-A3F0-6E5F1C08C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>
            <a:extLst>
              <a:ext uri="{FF2B5EF4-FFF2-40B4-BE49-F238E27FC236}">
                <a16:creationId xmlns:a16="http://schemas.microsoft.com/office/drawing/2014/main" id="{AA0CA15F-8B41-423A-A6F0-C6351EA6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362200" cy="476250"/>
          </a:xfrm>
        </p:spPr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4AA2838B-2CFD-4B13-9486-7474CFC59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</p:spPr>
        <p:txBody>
          <a:bodyPr/>
          <a:lstStyle/>
          <a:p>
            <a:fld id="{B8CA256B-00CC-437A-B51B-8EC919F43153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532483" name="Rectangle 3">
            <a:extLst>
              <a:ext uri="{FF2B5EF4-FFF2-40B4-BE49-F238E27FC236}">
                <a16:creationId xmlns:a16="http://schemas.microsoft.com/office/drawing/2014/main" id="{D069D703-D892-465F-9939-F26332F10B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828800"/>
            <a:ext cx="80010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TW" altLang="en-US"/>
              <a:t>  </a:t>
            </a:r>
          </a:p>
        </p:txBody>
      </p:sp>
      <p:pic>
        <p:nvPicPr>
          <p:cNvPr id="532484" name="Picture 4">
            <a:extLst>
              <a:ext uri="{FF2B5EF4-FFF2-40B4-BE49-F238E27FC236}">
                <a16:creationId xmlns:a16="http://schemas.microsoft.com/office/drawing/2014/main" id="{1506123C-3AB8-491F-8281-9ABC74DB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845820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32485" name="Object 5">
            <a:extLst>
              <a:ext uri="{FF2B5EF4-FFF2-40B4-BE49-F238E27FC236}">
                <a16:creationId xmlns:a16="http://schemas.microsoft.com/office/drawing/2014/main" id="{469FA16B-4F33-4018-97FC-E2E287E8B7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616457"/>
              </p:ext>
            </p:extLst>
          </p:nvPr>
        </p:nvGraphicFramePr>
        <p:xfrm>
          <a:off x="4800600" y="4810125"/>
          <a:ext cx="35242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6" name="Equation" r:id="rId4" imgW="1777680" imgH="203040" progId="Equation.3">
                  <p:embed/>
                </p:oleObj>
              </mc:Choice>
              <mc:Fallback>
                <p:oleObj name="Equation" r:id="rId4" imgW="177768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810125"/>
                        <a:ext cx="3524250" cy="3968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486" name="AutoShape 6">
            <a:extLst>
              <a:ext uri="{FF2B5EF4-FFF2-40B4-BE49-F238E27FC236}">
                <a16:creationId xmlns:a16="http://schemas.microsoft.com/office/drawing/2014/main" id="{F75CE474-CBB9-45F9-898A-004DA3824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270" y="5365750"/>
            <a:ext cx="2057400" cy="1219200"/>
          </a:xfrm>
          <a:prstGeom prst="wedgeRectCallout">
            <a:avLst>
              <a:gd name="adj1" fmla="val -69292"/>
              <a:gd name="adj2" fmla="val -6471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000">
              <a:latin typeface="Tahoma" panose="020B0604030504040204" pitchFamily="34" charset="0"/>
              <a:ea typeface="PMingLiU" pitchFamily="18" charset="-120"/>
            </a:endParaRPr>
          </a:p>
        </p:txBody>
      </p:sp>
      <p:sp>
        <p:nvSpPr>
          <p:cNvPr id="532487" name="Text Box 7">
            <a:extLst>
              <a:ext uri="{FF2B5EF4-FFF2-40B4-BE49-F238E27FC236}">
                <a16:creationId xmlns:a16="http://schemas.microsoft.com/office/drawing/2014/main" id="{9E47A33F-0B58-4FE2-9325-3E117270E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470" y="5441950"/>
            <a:ext cx="2057400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TW" sz="20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Image element,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TW" sz="20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Picture element,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TW" sz="2000">
                <a:latin typeface="Tahoma" panose="020B0604030504040204" pitchFamily="34" charset="0"/>
                <a:ea typeface="PMingLiU" pitchFamily="18" charset="-120"/>
                <a:cs typeface="Arial" panose="020B0604020202020204" pitchFamily="34" charset="0"/>
              </a:rPr>
              <a:t>Pel, Pixel</a:t>
            </a:r>
            <a:endParaRPr kumimoji="1" lang="en-US" altLang="zh-TW" sz="2000">
              <a:latin typeface="Tahoma" panose="020B0604030504040204" pitchFamily="34" charset="0"/>
              <a:ea typeface="PMingLiU" pitchFamily="18" charset="-12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532488" name="Object 8">
            <a:extLst>
              <a:ext uri="{FF2B5EF4-FFF2-40B4-BE49-F238E27FC236}">
                <a16:creationId xmlns:a16="http://schemas.microsoft.com/office/drawing/2014/main" id="{E1149D95-D8A4-4881-8159-6E1B5D19CE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616015"/>
              </p:ext>
            </p:extLst>
          </p:nvPr>
        </p:nvGraphicFramePr>
        <p:xfrm>
          <a:off x="4191000" y="3270250"/>
          <a:ext cx="495300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" name="公式" r:id="rId6" imgW="3530520" imgH="914400" progId="Equation.3">
                  <p:embed/>
                </p:oleObj>
              </mc:Choice>
              <mc:Fallback>
                <p:oleObj name="公式" r:id="rId6" imgW="3530520" imgH="914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270250"/>
                        <a:ext cx="4953000" cy="12636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9BC527BE-C34D-4C6B-A4F9-AFE56C858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C2316097-2C7C-4603-83F9-A30156956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21" name="灯片编号占位符 5">
            <a:extLst>
              <a:ext uri="{FF2B5EF4-FFF2-40B4-BE49-F238E27FC236}">
                <a16:creationId xmlns:a16="http://schemas.microsoft.com/office/drawing/2014/main" id="{75EA8B3C-BE2C-4942-A24B-56EAC985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66BDB-C1D8-4191-BDE0-D8B1DFFC52C2}" type="slidenum">
              <a:rPr lang="en-US" altLang="zh-CN"/>
              <a:pPr/>
              <a:t>37</a:t>
            </a:fld>
            <a:endParaRPr lang="en-US" altLang="zh-CN"/>
          </a:p>
        </p:txBody>
      </p:sp>
      <p:grpSp>
        <p:nvGrpSpPr>
          <p:cNvPr id="484355" name="Group 3">
            <a:extLst>
              <a:ext uri="{FF2B5EF4-FFF2-40B4-BE49-F238E27FC236}">
                <a16:creationId xmlns:a16="http://schemas.microsoft.com/office/drawing/2014/main" id="{BA5CF131-BA43-4F23-97C6-9A2F25960F54}"/>
              </a:ext>
            </a:extLst>
          </p:cNvPr>
          <p:cNvGrpSpPr>
            <a:grpSpLocks/>
          </p:cNvGrpSpPr>
          <p:nvPr/>
        </p:nvGrpSpPr>
        <p:grpSpPr bwMode="auto">
          <a:xfrm>
            <a:off x="1628775" y="3276600"/>
            <a:ext cx="1676400" cy="1524000"/>
            <a:chOff x="672" y="2784"/>
            <a:chExt cx="1056" cy="960"/>
          </a:xfrm>
        </p:grpSpPr>
        <p:sp>
          <p:nvSpPr>
            <p:cNvPr id="484356" name="Rectangle 4">
              <a:extLst>
                <a:ext uri="{FF2B5EF4-FFF2-40B4-BE49-F238E27FC236}">
                  <a16:creationId xmlns:a16="http://schemas.microsoft.com/office/drawing/2014/main" id="{7DE1C33F-B6A5-4995-A7CE-8302E345C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784"/>
              <a:ext cx="1056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4357" name="Line 5">
              <a:extLst>
                <a:ext uri="{FF2B5EF4-FFF2-40B4-BE49-F238E27FC236}">
                  <a16:creationId xmlns:a16="http://schemas.microsoft.com/office/drawing/2014/main" id="{4DA7E388-9CBD-4462-B879-BD4B9AE7B8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07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4358" name="Line 6">
              <a:extLst>
                <a:ext uri="{FF2B5EF4-FFF2-40B4-BE49-F238E27FC236}">
                  <a16:creationId xmlns:a16="http://schemas.microsoft.com/office/drawing/2014/main" id="{162BBC1C-28C2-4FC9-BD3F-E110C829B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4359" name="Line 7">
              <a:extLst>
                <a:ext uri="{FF2B5EF4-FFF2-40B4-BE49-F238E27FC236}">
                  <a16:creationId xmlns:a16="http://schemas.microsoft.com/office/drawing/2014/main" id="{07966B76-2F7A-4E79-8006-8E3B4F131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4360" name="Line 8">
              <a:extLst>
                <a:ext uri="{FF2B5EF4-FFF2-40B4-BE49-F238E27FC236}">
                  <a16:creationId xmlns:a16="http://schemas.microsoft.com/office/drawing/2014/main" id="{CDE3FB87-06A8-4AD8-A3F7-CC8D3AC35A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78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4361" name="Rectangle 9">
              <a:extLst>
                <a:ext uri="{FF2B5EF4-FFF2-40B4-BE49-F238E27FC236}">
                  <a16:creationId xmlns:a16="http://schemas.microsoft.com/office/drawing/2014/main" id="{0911AFF0-DFF8-4990-BC0E-3171BD1A6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7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4362" name="Rectangle 10">
              <a:extLst>
                <a:ext uri="{FF2B5EF4-FFF2-40B4-BE49-F238E27FC236}">
                  <a16:creationId xmlns:a16="http://schemas.microsoft.com/office/drawing/2014/main" id="{B97E01F8-D71D-42A3-9CE7-D8C387DC4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072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4363" name="Rectangle 11">
              <a:extLst>
                <a:ext uri="{FF2B5EF4-FFF2-40B4-BE49-F238E27FC236}">
                  <a16:creationId xmlns:a16="http://schemas.microsoft.com/office/drawing/2014/main" id="{55645A6F-26C0-42D6-9FCB-0BC546CA7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408"/>
              <a:ext cx="3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4364" name="Rectangle 12">
              <a:extLst>
                <a:ext uri="{FF2B5EF4-FFF2-40B4-BE49-F238E27FC236}">
                  <a16:creationId xmlns:a16="http://schemas.microsoft.com/office/drawing/2014/main" id="{1E722ACD-6225-45AE-B3D0-07897C276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4365" name="Rectangle 13">
              <a:extLst>
                <a:ext uri="{FF2B5EF4-FFF2-40B4-BE49-F238E27FC236}">
                  <a16:creationId xmlns:a16="http://schemas.microsoft.com/office/drawing/2014/main" id="{42DD3375-B2F4-4D8E-8B5F-851DA610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4366" name="Rectangle 14">
              <a:extLst>
                <a:ext uri="{FF2B5EF4-FFF2-40B4-BE49-F238E27FC236}">
                  <a16:creationId xmlns:a16="http://schemas.microsoft.com/office/drawing/2014/main" id="{B0310A0D-CE79-4B1E-BC4C-8A9103DBD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84"/>
              <a:ext cx="720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4367" name="Rectangle 15">
              <a:extLst>
                <a:ext uri="{FF2B5EF4-FFF2-40B4-BE49-F238E27FC236}">
                  <a16:creationId xmlns:a16="http://schemas.microsoft.com/office/drawing/2014/main" id="{A5AD7D51-EF85-4353-9E31-41857057C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072"/>
              <a:ext cx="672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84368" name="Object 16">
            <a:extLst>
              <a:ext uri="{FF2B5EF4-FFF2-40B4-BE49-F238E27FC236}">
                <a16:creationId xmlns:a16="http://schemas.microsoft.com/office/drawing/2014/main" id="{5CDE8CA5-1A6D-494F-B0BA-DC418B2898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5763" y="3276600"/>
          <a:ext cx="2001837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公式" r:id="rId3" imgW="914400" imgH="711000" progId="Equation.3">
                  <p:embed/>
                </p:oleObj>
              </mc:Choice>
              <mc:Fallback>
                <p:oleObj name="公式" r:id="rId3" imgW="914400" imgH="711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5763" y="3276600"/>
                        <a:ext cx="2001837" cy="1555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4369" name="AutoShape 17">
            <a:extLst>
              <a:ext uri="{FF2B5EF4-FFF2-40B4-BE49-F238E27FC236}">
                <a16:creationId xmlns:a16="http://schemas.microsoft.com/office/drawing/2014/main" id="{A957019D-C546-4392-9512-D0D1629C5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975" y="3733800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4371" name="Rectangle 19">
            <a:extLst>
              <a:ext uri="{FF2B5EF4-FFF2-40B4-BE49-F238E27FC236}">
                <a16:creationId xmlns:a16="http://schemas.microsoft.com/office/drawing/2014/main" id="{D07AB8F2-C0F9-4DDF-B3BA-CE1C0ED3A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2400">
                <a:solidFill>
                  <a:srgbClr val="0000FF"/>
                </a:solidFill>
              </a:rPr>
              <a:t>数字图像的分类</a:t>
            </a:r>
            <a:r>
              <a:rPr lang="zh-CN" altLang="en-US" sz="2400">
                <a:solidFill>
                  <a:schemeClr val="tx1"/>
                </a:solidFill>
              </a:rPr>
              <a:t>：二值图像，灰度图像，彩色图像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b="1">
              <a:solidFill>
                <a:srgbClr val="996633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996633"/>
                </a:solidFill>
              </a:rPr>
              <a:t>二值图像</a:t>
            </a:r>
            <a:endParaRPr kumimoji="1" lang="zh-CN" altLang="en-US" sz="2400" b="1" u="sng">
              <a:solidFill>
                <a:schemeClr val="tx1"/>
              </a:solidFill>
            </a:endParaRPr>
          </a:p>
          <a:p>
            <a:r>
              <a:rPr kumimoji="1" lang="zh-CN" altLang="en-US" sz="2400">
                <a:solidFill>
                  <a:schemeClr val="tx1"/>
                </a:solidFill>
              </a:rPr>
              <a:t>每个像素只能是黑或白，没有中间的过渡，故又称为黑白图像。二值图像的像素值为</a:t>
            </a:r>
            <a:r>
              <a:rPr kumimoji="1" lang="en-US" altLang="zh-CN" sz="2400">
                <a:solidFill>
                  <a:schemeClr val="tx1"/>
                </a:solidFill>
              </a:rPr>
              <a:t>0</a:t>
            </a:r>
            <a:r>
              <a:rPr kumimoji="1" lang="zh-CN" altLang="en-US" sz="2400">
                <a:solidFill>
                  <a:schemeClr val="tx1"/>
                </a:solidFill>
              </a:rPr>
              <a:t>或</a:t>
            </a:r>
            <a:r>
              <a:rPr kumimoji="1" lang="en-US" altLang="zh-CN" sz="2400">
                <a:solidFill>
                  <a:schemeClr val="tx1"/>
                </a:solidFill>
              </a:rPr>
              <a:t>1</a:t>
            </a:r>
            <a:r>
              <a:rPr kumimoji="1" lang="zh-CN" altLang="en-US" sz="240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42FF530-C719-49ED-BD99-128AB5AB1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期占位符 3">
            <a:extLst>
              <a:ext uri="{FF2B5EF4-FFF2-40B4-BE49-F238E27FC236}">
                <a16:creationId xmlns:a16="http://schemas.microsoft.com/office/drawing/2014/main" id="{A2059F68-7716-4FC5-98D7-EFC3EE30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23" name="灯片编号占位符 5">
            <a:extLst>
              <a:ext uri="{FF2B5EF4-FFF2-40B4-BE49-F238E27FC236}">
                <a16:creationId xmlns:a16="http://schemas.microsoft.com/office/drawing/2014/main" id="{E1B47CF2-EA6C-449E-8D7A-E7810A89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98ADE-696C-4AA0-BC52-8B4CED1EFE9B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485379" name="AutoShape 3">
            <a:extLst>
              <a:ext uri="{FF2B5EF4-FFF2-40B4-BE49-F238E27FC236}">
                <a16:creationId xmlns:a16="http://schemas.microsoft.com/office/drawing/2014/main" id="{DC0DC1AA-7D19-47D8-89B7-261C6330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355975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85380" name="Group 4">
            <a:extLst>
              <a:ext uri="{FF2B5EF4-FFF2-40B4-BE49-F238E27FC236}">
                <a16:creationId xmlns:a16="http://schemas.microsoft.com/office/drawing/2014/main" id="{F2B6BD18-6C54-4161-B4B2-C9CE1195D530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859087"/>
            <a:ext cx="1752600" cy="1712913"/>
            <a:chOff x="1008" y="2832"/>
            <a:chExt cx="1056" cy="912"/>
          </a:xfrm>
        </p:grpSpPr>
        <p:sp>
          <p:nvSpPr>
            <p:cNvPr id="485381" name="Rectangle 5">
              <a:extLst>
                <a:ext uri="{FF2B5EF4-FFF2-40B4-BE49-F238E27FC236}">
                  <a16:creationId xmlns:a16="http://schemas.microsoft.com/office/drawing/2014/main" id="{917D41A1-86B0-4FDD-84F1-46ACA4E06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832"/>
              <a:ext cx="1056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382" name="Line 6">
              <a:extLst>
                <a:ext uri="{FF2B5EF4-FFF2-40B4-BE49-F238E27FC236}">
                  <a16:creationId xmlns:a16="http://schemas.microsoft.com/office/drawing/2014/main" id="{A5EB5492-C799-45A7-BE84-EE1BB2BC4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2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5383" name="Line 7">
              <a:extLst>
                <a:ext uri="{FF2B5EF4-FFF2-40B4-BE49-F238E27FC236}">
                  <a16:creationId xmlns:a16="http://schemas.microsoft.com/office/drawing/2014/main" id="{6DF6ACD3-FE46-4693-9787-1CF469AD0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5384" name="Line 8">
              <a:extLst>
                <a:ext uri="{FF2B5EF4-FFF2-40B4-BE49-F238E27FC236}">
                  <a16:creationId xmlns:a16="http://schemas.microsoft.com/office/drawing/2014/main" id="{97813D0D-7B63-4BAE-ABBE-E511E5D24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5385" name="Line 9">
              <a:extLst>
                <a:ext uri="{FF2B5EF4-FFF2-40B4-BE49-F238E27FC236}">
                  <a16:creationId xmlns:a16="http://schemas.microsoft.com/office/drawing/2014/main" id="{82F040CC-FC5E-4EC5-9637-2BB67F8A2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5386" name="Rectangle 10">
              <a:extLst>
                <a:ext uri="{FF2B5EF4-FFF2-40B4-BE49-F238E27FC236}">
                  <a16:creationId xmlns:a16="http://schemas.microsoft.com/office/drawing/2014/main" id="{A1D3B31A-7391-47CC-AA27-B49D59E6F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832"/>
              <a:ext cx="336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387" name="Rectangle 11">
              <a:extLst>
                <a:ext uri="{FF2B5EF4-FFF2-40B4-BE49-F238E27FC236}">
                  <a16:creationId xmlns:a16="http://schemas.microsoft.com/office/drawing/2014/main" id="{6AECAED4-12DE-40F6-8006-C5769EEC2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120"/>
              <a:ext cx="384" cy="288"/>
            </a:xfrm>
            <a:prstGeom prst="rect">
              <a:avLst/>
            </a:prstGeom>
            <a:solidFill>
              <a:srgbClr val="32323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388" name="Rectangle 12">
              <a:extLst>
                <a:ext uri="{FF2B5EF4-FFF2-40B4-BE49-F238E27FC236}">
                  <a16:creationId xmlns:a16="http://schemas.microsoft.com/office/drawing/2014/main" id="{4AEDCA3A-EDC1-4706-87BD-ACFDD85A0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408"/>
              <a:ext cx="336" cy="336"/>
            </a:xfrm>
            <a:prstGeom prst="rect">
              <a:avLst/>
            </a:prstGeom>
            <a:solidFill>
              <a:srgbClr val="64646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389" name="Rectangle 13">
              <a:extLst>
                <a:ext uri="{FF2B5EF4-FFF2-40B4-BE49-F238E27FC236}">
                  <a16:creationId xmlns:a16="http://schemas.microsoft.com/office/drawing/2014/main" id="{B230859F-F09D-4307-96AC-FF7C6132F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832"/>
              <a:ext cx="384" cy="28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390" name="Rectangle 14">
              <a:extLst>
                <a:ext uri="{FF2B5EF4-FFF2-40B4-BE49-F238E27FC236}">
                  <a16:creationId xmlns:a16="http://schemas.microsoft.com/office/drawing/2014/main" id="{4C48B8EF-6731-46F2-A411-99BDC7F3E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832"/>
              <a:ext cx="336" cy="288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391" name="Rectangle 15">
              <a:extLst>
                <a:ext uri="{FF2B5EF4-FFF2-40B4-BE49-F238E27FC236}">
                  <a16:creationId xmlns:a16="http://schemas.microsoft.com/office/drawing/2014/main" id="{9259A22E-3DF1-48FE-814F-E058AC6E6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120"/>
              <a:ext cx="336" cy="288"/>
            </a:xfrm>
            <a:prstGeom prst="rect">
              <a:avLst/>
            </a:prstGeom>
            <a:solidFill>
              <a:srgbClr val="B4B4B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392" name="Rectangle 16">
              <a:extLst>
                <a:ext uri="{FF2B5EF4-FFF2-40B4-BE49-F238E27FC236}">
                  <a16:creationId xmlns:a16="http://schemas.microsoft.com/office/drawing/2014/main" id="{D74A3AAE-97CA-4BE6-9860-A620F9413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393" name="Rectangle 17">
              <a:extLst>
                <a:ext uri="{FF2B5EF4-FFF2-40B4-BE49-F238E27FC236}">
                  <a16:creationId xmlns:a16="http://schemas.microsoft.com/office/drawing/2014/main" id="{946CCADB-FFCB-4DFA-85A3-546261FA1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120"/>
              <a:ext cx="336" cy="288"/>
            </a:xfrm>
            <a:prstGeom prst="rect">
              <a:avLst/>
            </a:prstGeom>
            <a:solidFill>
              <a:srgbClr val="78787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5394" name="Rectangle 18">
              <a:extLst>
                <a:ext uri="{FF2B5EF4-FFF2-40B4-BE49-F238E27FC236}">
                  <a16:creationId xmlns:a16="http://schemas.microsoft.com/office/drawing/2014/main" id="{6CCC2ABE-6FE4-41F9-84F1-65C02CA81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rgbClr val="DCDC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85415" name="Object 39">
            <a:extLst>
              <a:ext uri="{FF2B5EF4-FFF2-40B4-BE49-F238E27FC236}">
                <a16:creationId xmlns:a16="http://schemas.microsoft.com/office/drawing/2014/main" id="{07FEEE7B-0CB3-4DDD-B500-44F5C7969D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80394"/>
              </p:ext>
            </p:extLst>
          </p:nvPr>
        </p:nvGraphicFramePr>
        <p:xfrm>
          <a:off x="4800600" y="2847975"/>
          <a:ext cx="3276600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" name="Equation" r:id="rId3" imgW="1371600" imgH="711000" progId="Equation.3">
                  <p:embed/>
                </p:oleObj>
              </mc:Choice>
              <mc:Fallback>
                <p:oleObj name="Equation" r:id="rId3" imgW="1371600" imgH="7110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847975"/>
                        <a:ext cx="3276600" cy="1698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5417" name="Rectangle 41">
            <a:extLst>
              <a:ext uri="{FF2B5EF4-FFF2-40B4-BE49-F238E27FC236}">
                <a16:creationId xmlns:a16="http://schemas.microsoft.com/office/drawing/2014/main" id="{EFC51E5A-3B52-45D4-A85F-49043B34AE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74338"/>
            <a:ext cx="8001000" cy="4312062"/>
          </a:xfrm>
        </p:spPr>
        <p:txBody>
          <a:bodyPr/>
          <a:lstStyle/>
          <a:p>
            <a:pPr>
              <a:spcBef>
                <a:spcPct val="50000"/>
              </a:spcBef>
              <a:buClr>
                <a:schemeClr val="folHlink"/>
              </a:buClr>
              <a:buSzPct val="60000"/>
            </a:pPr>
            <a:r>
              <a:rPr kumimoji="1" lang="zh-CN" altLang="en-US" sz="2400">
                <a:solidFill>
                  <a:schemeClr val="tx1"/>
                </a:solidFill>
              </a:rPr>
              <a:t>灰度图像：灰度级数大于</a:t>
            </a:r>
            <a:r>
              <a:rPr kumimoji="1" lang="en-US" altLang="zh-CN" sz="2400">
                <a:solidFill>
                  <a:schemeClr val="tx1"/>
                </a:solidFill>
              </a:rPr>
              <a:t>2</a:t>
            </a:r>
            <a:r>
              <a:rPr kumimoji="1" lang="zh-CN" altLang="en-US" sz="2400">
                <a:solidFill>
                  <a:schemeClr val="tx1"/>
                </a:solidFill>
              </a:rPr>
              <a:t>的图像。但不包含彩色信息。</a:t>
            </a:r>
          </a:p>
          <a:p>
            <a:endParaRPr lang="en-US" altLang="zh-CN" sz="2800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360C497D-1432-47EB-9D89-96B0E8F87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3">
            <a:extLst>
              <a:ext uri="{FF2B5EF4-FFF2-40B4-BE49-F238E27FC236}">
                <a16:creationId xmlns:a16="http://schemas.microsoft.com/office/drawing/2014/main" id="{672D938C-9B1A-4F0B-B4F5-C975E125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26" name="灯片编号占位符 5">
            <a:extLst>
              <a:ext uri="{FF2B5EF4-FFF2-40B4-BE49-F238E27FC236}">
                <a16:creationId xmlns:a16="http://schemas.microsoft.com/office/drawing/2014/main" id="{3B91CC08-1620-419B-9752-BEC14F82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E80B-2FC7-4157-8F23-24AD9EC40256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504835" name="Rectangle 3">
            <a:extLst>
              <a:ext uri="{FF2B5EF4-FFF2-40B4-BE49-F238E27FC236}">
                <a16:creationId xmlns:a16="http://schemas.microsoft.com/office/drawing/2014/main" id="{17A19F2C-8C3D-4783-A6B9-DC99F82C7D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219200"/>
            <a:ext cx="8001000" cy="4953000"/>
          </a:xfrm>
        </p:spPr>
        <p:txBody>
          <a:bodyPr/>
          <a:lstStyle/>
          <a:p>
            <a:r>
              <a:rPr kumimoji="1" lang="zh-CN" altLang="en-US" sz="2400">
                <a:solidFill>
                  <a:schemeClr val="tx1"/>
                </a:solidFill>
              </a:rPr>
              <a:t>彩色图像：每个像素由</a:t>
            </a:r>
            <a:r>
              <a:rPr kumimoji="1" lang="en-US" altLang="zh-CN" sz="2400">
                <a:solidFill>
                  <a:schemeClr val="tx1"/>
                </a:solidFill>
              </a:rPr>
              <a:t>RGB</a:t>
            </a:r>
            <a:r>
              <a:rPr kumimoji="1" lang="zh-CN" altLang="en-US" sz="2400">
                <a:solidFill>
                  <a:schemeClr val="tx1"/>
                </a:solidFill>
              </a:rPr>
              <a:t>三个分量构成，其中</a:t>
            </a:r>
            <a:r>
              <a:rPr kumimoji="1" lang="en-US" altLang="zh-CN" sz="2400">
                <a:solidFill>
                  <a:schemeClr val="tx1"/>
                </a:solidFill>
              </a:rPr>
              <a:t>RGB</a:t>
            </a:r>
            <a:r>
              <a:rPr kumimoji="1" lang="zh-CN" altLang="en-US" sz="2400">
                <a:solidFill>
                  <a:schemeClr val="tx1"/>
                </a:solidFill>
              </a:rPr>
              <a:t>是由不同的灰度级来描述。</a:t>
            </a:r>
          </a:p>
        </p:txBody>
      </p:sp>
      <p:graphicFrame>
        <p:nvGraphicFramePr>
          <p:cNvPr id="504837" name="Object 5">
            <a:extLst>
              <a:ext uri="{FF2B5EF4-FFF2-40B4-BE49-F238E27FC236}">
                <a16:creationId xmlns:a16="http://schemas.microsoft.com/office/drawing/2014/main" id="{E840002F-20F0-406B-A284-B1A445D2C1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59414"/>
              </p:ext>
            </p:extLst>
          </p:nvPr>
        </p:nvGraphicFramePr>
        <p:xfrm>
          <a:off x="2844800" y="3581400"/>
          <a:ext cx="2032000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" name="Equation" r:id="rId3" imgW="1396800" imgH="711000" progId="Equation.3">
                  <p:embed/>
                </p:oleObj>
              </mc:Choice>
              <mc:Fallback>
                <p:oleObj name="Equation" r:id="rId3" imgW="1396800" imgH="711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3581400"/>
                        <a:ext cx="2032000" cy="1112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38" name="Object 6">
            <a:extLst>
              <a:ext uri="{FF2B5EF4-FFF2-40B4-BE49-F238E27FC236}">
                <a16:creationId xmlns:a16="http://schemas.microsoft.com/office/drawing/2014/main" id="{6AF29D45-A593-4027-9F21-9892A169FB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49011"/>
              </p:ext>
            </p:extLst>
          </p:nvPr>
        </p:nvGraphicFramePr>
        <p:xfrm>
          <a:off x="4991100" y="3581400"/>
          <a:ext cx="191135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3" name="公式" r:id="rId5" imgW="1396800" imgH="711000" progId="Equation.3">
                  <p:embed/>
                </p:oleObj>
              </mc:Choice>
              <mc:Fallback>
                <p:oleObj name="公式" r:id="rId5" imgW="139680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3581400"/>
                        <a:ext cx="1911350" cy="1144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39" name="Object 7">
            <a:extLst>
              <a:ext uri="{FF2B5EF4-FFF2-40B4-BE49-F238E27FC236}">
                <a16:creationId xmlns:a16="http://schemas.microsoft.com/office/drawing/2014/main" id="{D8B2865E-1B65-4575-A841-A442721932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01660"/>
              </p:ext>
            </p:extLst>
          </p:nvPr>
        </p:nvGraphicFramePr>
        <p:xfrm>
          <a:off x="6959600" y="3581400"/>
          <a:ext cx="20320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4" name="公式" r:id="rId7" imgW="1396800" imgH="711000" progId="Equation.3">
                  <p:embed/>
                </p:oleObj>
              </mc:Choice>
              <mc:Fallback>
                <p:oleObj name="公式" r:id="rId7" imgW="1396800" imgH="711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3581400"/>
                        <a:ext cx="2032000" cy="1147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4840" name="Group 8">
            <a:extLst>
              <a:ext uri="{FF2B5EF4-FFF2-40B4-BE49-F238E27FC236}">
                <a16:creationId xmlns:a16="http://schemas.microsoft.com/office/drawing/2014/main" id="{9E5A45F0-A16F-41A3-92AF-A365C86286AB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276600"/>
            <a:ext cx="1676400" cy="1524000"/>
            <a:chOff x="1152" y="1344"/>
            <a:chExt cx="864" cy="768"/>
          </a:xfrm>
        </p:grpSpPr>
        <p:grpSp>
          <p:nvGrpSpPr>
            <p:cNvPr id="504841" name="Group 9">
              <a:extLst>
                <a:ext uri="{FF2B5EF4-FFF2-40B4-BE49-F238E27FC236}">
                  <a16:creationId xmlns:a16="http://schemas.microsoft.com/office/drawing/2014/main" id="{F26A34B9-6E31-4EDF-9B82-F3661CCE5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344"/>
              <a:ext cx="864" cy="768"/>
              <a:chOff x="1824" y="1392"/>
              <a:chExt cx="864" cy="768"/>
            </a:xfrm>
          </p:grpSpPr>
          <p:sp>
            <p:nvSpPr>
              <p:cNvPr id="504842" name="Rectangle 10">
                <a:extLst>
                  <a:ext uri="{FF2B5EF4-FFF2-40B4-BE49-F238E27FC236}">
                    <a16:creationId xmlns:a16="http://schemas.microsoft.com/office/drawing/2014/main" id="{7E57CE31-D540-4139-B421-9ED9FC16B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864" cy="7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4843" name="Line 11">
                <a:extLst>
                  <a:ext uri="{FF2B5EF4-FFF2-40B4-BE49-F238E27FC236}">
                    <a16:creationId xmlns:a16="http://schemas.microsoft.com/office/drawing/2014/main" id="{4A744EFB-ADED-4434-84D2-A6532244D2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04844" name="Line 12">
                <a:extLst>
                  <a:ext uri="{FF2B5EF4-FFF2-40B4-BE49-F238E27FC236}">
                    <a16:creationId xmlns:a16="http://schemas.microsoft.com/office/drawing/2014/main" id="{0128D117-B6F4-4901-90D9-2435E8332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92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04845" name="Line 13">
                <a:extLst>
                  <a:ext uri="{FF2B5EF4-FFF2-40B4-BE49-F238E27FC236}">
                    <a16:creationId xmlns:a16="http://schemas.microsoft.com/office/drawing/2014/main" id="{86DB659B-B6B0-4FE0-A9FF-388E09521F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04846" name="Line 14">
                <a:extLst>
                  <a:ext uri="{FF2B5EF4-FFF2-40B4-BE49-F238E27FC236}">
                    <a16:creationId xmlns:a16="http://schemas.microsoft.com/office/drawing/2014/main" id="{C8EA15C0-F407-4343-87F6-44AA70FAF9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04847" name="Rectangle 15">
                <a:extLst>
                  <a:ext uri="{FF2B5EF4-FFF2-40B4-BE49-F238E27FC236}">
                    <a16:creationId xmlns:a16="http://schemas.microsoft.com/office/drawing/2014/main" id="{E7B53AD7-1864-481D-9DCF-76A377726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288" cy="24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4848" name="Rectangle 16">
                <a:extLst>
                  <a:ext uri="{FF2B5EF4-FFF2-40B4-BE49-F238E27FC236}">
                    <a16:creationId xmlns:a16="http://schemas.microsoft.com/office/drawing/2014/main" id="{DF220CA4-33D9-4B6F-8C62-012FC6D64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632"/>
                <a:ext cx="288" cy="288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4849" name="Rectangle 17">
                <a:extLst>
                  <a:ext uri="{FF2B5EF4-FFF2-40B4-BE49-F238E27FC236}">
                    <a16:creationId xmlns:a16="http://schemas.microsoft.com/office/drawing/2014/main" id="{0DF7E97B-481A-4189-88A2-5AFF90D53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920"/>
                <a:ext cx="288" cy="24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04850" name="Rectangle 18">
              <a:extLst>
                <a:ext uri="{FF2B5EF4-FFF2-40B4-BE49-F238E27FC236}">
                  <a16:creationId xmlns:a16="http://schemas.microsoft.com/office/drawing/2014/main" id="{913B9741-3BA0-439E-8BE7-44D26ACDB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584"/>
              <a:ext cx="28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4851" name="Rectangle 19">
              <a:extLst>
                <a:ext uri="{FF2B5EF4-FFF2-40B4-BE49-F238E27FC236}">
                  <a16:creationId xmlns:a16="http://schemas.microsoft.com/office/drawing/2014/main" id="{EEE42D6C-A8D8-454C-9BFD-6F47C6FC5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872"/>
              <a:ext cx="288" cy="2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4852" name="Rectangle 20">
              <a:extLst>
                <a:ext uri="{FF2B5EF4-FFF2-40B4-BE49-F238E27FC236}">
                  <a16:creationId xmlns:a16="http://schemas.microsoft.com/office/drawing/2014/main" id="{D1D2629D-112A-4D05-9BC9-A6B2656B4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1872"/>
              <a:ext cx="288" cy="24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4853" name="Rectangle 21">
              <a:extLst>
                <a:ext uri="{FF2B5EF4-FFF2-40B4-BE49-F238E27FC236}">
                  <a16:creationId xmlns:a16="http://schemas.microsoft.com/office/drawing/2014/main" id="{C64E576C-EADE-43EF-BD93-E033790C8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1344"/>
              <a:ext cx="288" cy="240"/>
            </a:xfrm>
            <a:prstGeom prst="rect">
              <a:avLst/>
            </a:prstGeom>
            <a:solidFill>
              <a:srgbClr val="DCA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4854" name="Rectangle 22">
              <a:extLst>
                <a:ext uri="{FF2B5EF4-FFF2-40B4-BE49-F238E27FC236}">
                  <a16:creationId xmlns:a16="http://schemas.microsoft.com/office/drawing/2014/main" id="{6A9479DE-59D7-4E83-8C9F-066E02850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344"/>
              <a:ext cx="288" cy="240"/>
            </a:xfrm>
            <a:prstGeom prst="rect">
              <a:avLst/>
            </a:prstGeom>
            <a:solidFill>
              <a:srgbClr val="F05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4855" name="Rectangle 23">
              <a:extLst>
                <a:ext uri="{FF2B5EF4-FFF2-40B4-BE49-F238E27FC236}">
                  <a16:creationId xmlns:a16="http://schemas.microsoft.com/office/drawing/2014/main" id="{ED2713A9-D985-46B1-B045-B464382B4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584"/>
              <a:ext cx="288" cy="288"/>
            </a:xfrm>
            <a:prstGeom prst="rect">
              <a:avLst/>
            </a:prstGeom>
            <a:solidFill>
              <a:srgbClr val="50A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4856" name="AutoShape 24">
            <a:extLst>
              <a:ext uri="{FF2B5EF4-FFF2-40B4-BE49-F238E27FC236}">
                <a16:creationId xmlns:a16="http://schemas.microsoft.com/office/drawing/2014/main" id="{C5394249-A136-48A0-9C55-078D634CC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0" y="3733800"/>
            <a:ext cx="1016000" cy="685800"/>
          </a:xfrm>
          <a:prstGeom prst="rightArrow">
            <a:avLst>
              <a:gd name="adj1" fmla="val 50000"/>
              <a:gd name="adj2" fmla="val 370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92FD18C-E80C-4B3F-8615-C98E169D4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6B0E41C-CE55-4DFF-BD0F-EADE75DC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EB4EAF1-949E-42BD-8C04-6EFA76EA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36DF-1D55-4F45-8928-BA3E2DFADDFB}" type="slidenum">
              <a:rPr lang="en-US" altLang="zh-CN"/>
              <a:pPr/>
              <a:t>4</a:t>
            </a:fld>
            <a:endParaRPr lang="en-US" altLang="zh-CN"/>
          </a:p>
        </p:txBody>
      </p:sp>
      <p:pic>
        <p:nvPicPr>
          <p:cNvPr id="333827" name="Picture 3">
            <a:extLst>
              <a:ext uri="{FF2B5EF4-FFF2-40B4-BE49-F238E27FC236}">
                <a16:creationId xmlns:a16="http://schemas.microsoft.com/office/drawing/2014/main" id="{BCA9A139-A028-4407-BF24-E9D906D2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6781800" cy="565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3828" name="Rectangle 4">
            <a:extLst>
              <a:ext uri="{FF2B5EF4-FFF2-40B4-BE49-F238E27FC236}">
                <a16:creationId xmlns:a16="http://schemas.microsoft.com/office/drawing/2014/main" id="{7C8D46BE-2D94-4225-AA1F-399B4C63E1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人眼构造 </a:t>
            </a:r>
          </a:p>
        </p:txBody>
      </p:sp>
      <p:sp>
        <p:nvSpPr>
          <p:cNvPr id="333830" name="Text Box 6">
            <a:extLst>
              <a:ext uri="{FF2B5EF4-FFF2-40B4-BE49-F238E27FC236}">
                <a16:creationId xmlns:a16="http://schemas.microsoft.com/office/drawing/2014/main" id="{DCEACC8C-6A65-4082-AC6A-1590293D4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057400"/>
            <a:ext cx="3733800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/>
              <a:t>三层：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/>
              <a:t>外层：角膜，巩膜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/>
              <a:t>中层：虹膜，脉络膜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/>
              <a:t>内层：视网膜</a:t>
            </a:r>
            <a:endParaRPr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endParaRPr lang="zh-CN" altLang="en-US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/>
              <a:t>晶状体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/>
              <a:t>黄斑 </a:t>
            </a:r>
            <a:r>
              <a:rPr lang="en-US" altLang="zh-CN" sz="2000" dirty="0"/>
              <a:t>1.5mm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/>
              <a:t>盲点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476CFB21-E50C-46CD-B710-8B2BB3468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4E571450-002F-45AB-B57D-FFE26435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36CC-D5A2-47EB-944D-0287C3948BDB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5E335D7B-2DBE-4586-88BC-40A35FF77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>
                <a:solidFill>
                  <a:srgbClr val="0000FF"/>
                </a:solidFill>
              </a:rPr>
              <a:t>图像文件格式</a:t>
            </a:r>
            <a:r>
              <a:rPr lang="zh-CN" altLang="en-US" sz="2400"/>
              <a:t>：</a:t>
            </a:r>
            <a:r>
              <a:rPr lang="zh-CN" altLang="en-US" sz="2400">
                <a:solidFill>
                  <a:schemeClr val="tx1"/>
                </a:solidFill>
              </a:rPr>
              <a:t>数字图像在计算机中都是以图像文件的形式存放的。按不同的方式进行组织或存储数字图像的像素灰度，就得到不同格式的图像文件。</a:t>
            </a:r>
          </a:p>
          <a:p>
            <a:pPr lvl="1"/>
            <a:r>
              <a:rPr lang="zh-CN" altLang="en-US" sz="2000"/>
              <a:t>图像文件按其格式的不同具有相应的扩展名。</a:t>
            </a:r>
            <a:r>
              <a:rPr lang="en-US" altLang="zh-CN" sz="2000"/>
              <a:t>RAW, BMP, JPG, PCX, GIF, TIFF</a:t>
            </a:r>
            <a:r>
              <a:rPr lang="zh-CN" altLang="en-US" sz="2000"/>
              <a:t>等。</a:t>
            </a:r>
          </a:p>
          <a:p>
            <a:pPr lvl="2"/>
            <a:endParaRPr lang="zh-CN" altLang="en-US" sz="1900"/>
          </a:p>
          <a:p>
            <a:r>
              <a:rPr lang="zh-CN" altLang="en-US" sz="2400"/>
              <a:t>图像文件一般</a:t>
            </a:r>
            <a:r>
              <a:rPr lang="zh-CN" altLang="en-US" sz="24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由两部分组成</a:t>
            </a:r>
            <a:r>
              <a:rPr lang="zh-CN" altLang="en-US" sz="2400"/>
              <a:t>：</a:t>
            </a:r>
          </a:p>
          <a:p>
            <a:pPr lvl="1"/>
            <a:r>
              <a:rPr lang="zh-CN" altLang="en-US" sz="2000"/>
              <a:t>图像描述信息</a:t>
            </a:r>
          </a:p>
          <a:p>
            <a:pPr lvl="2"/>
            <a:r>
              <a:rPr lang="zh-CN" altLang="en-US" sz="1900"/>
              <a:t>如图像高度和宽度等信息</a:t>
            </a:r>
          </a:p>
          <a:p>
            <a:pPr lvl="1"/>
            <a:r>
              <a:rPr lang="zh-CN" altLang="en-US" sz="2000"/>
              <a:t>图像数据</a:t>
            </a:r>
          </a:p>
          <a:p>
            <a:pPr lvl="2"/>
            <a:r>
              <a:rPr lang="zh-CN" altLang="en-US" sz="1900"/>
              <a:t>顺序存放的连续数据</a:t>
            </a:r>
          </a:p>
          <a:p>
            <a:pPr lvl="2"/>
            <a:endParaRPr lang="zh-CN" altLang="en-US" sz="1900"/>
          </a:p>
          <a:p>
            <a:endParaRPr lang="en-US" altLang="zh-CN" sz="2400"/>
          </a:p>
        </p:txBody>
      </p:sp>
      <p:graphicFrame>
        <p:nvGraphicFramePr>
          <p:cNvPr id="425988" name="Group 4">
            <a:extLst>
              <a:ext uri="{FF2B5EF4-FFF2-40B4-BE49-F238E27FC236}">
                <a16:creationId xmlns:a16="http://schemas.microsoft.com/office/drawing/2014/main" id="{9F6DC4D8-7F79-465B-89CB-CE26211D76E3}"/>
              </a:ext>
            </a:extLst>
          </p:cNvPr>
          <p:cNvGraphicFramePr>
            <a:graphicFrameLocks noGrp="1"/>
          </p:cNvGraphicFramePr>
          <p:nvPr/>
        </p:nvGraphicFramePr>
        <p:xfrm>
          <a:off x="6400800" y="2933700"/>
          <a:ext cx="1219200" cy="37719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1918922001"/>
                    </a:ext>
                  </a:extLst>
                </a:gridCol>
              </a:tblGrid>
              <a:tr h="1295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800000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Verdana" panose="020B0604030504040204" pitchFamily="34" charset="0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698476"/>
                  </a:ext>
                </a:extLst>
              </a:tr>
              <a:tr h="2476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800000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Verdana" panose="020B0604030504040204" pitchFamily="34" charset="0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650525"/>
                  </a:ext>
                </a:extLst>
              </a:tr>
            </a:tbl>
          </a:graphicData>
        </a:graphic>
      </p:graphicFrame>
      <p:sp>
        <p:nvSpPr>
          <p:cNvPr id="425996" name="Text Box 12">
            <a:extLst>
              <a:ext uri="{FF2B5EF4-FFF2-40B4-BE49-F238E27FC236}">
                <a16:creationId xmlns:a16="http://schemas.microsoft.com/office/drawing/2014/main" id="{C44F9279-D02B-4436-A775-A76E718C4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857500"/>
            <a:ext cx="1066800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CC3300"/>
                </a:solidFill>
              </a:rPr>
              <a:t>head</a:t>
            </a:r>
          </a:p>
          <a:p>
            <a:pPr>
              <a:spcBef>
                <a:spcPct val="50000"/>
              </a:spcBef>
            </a:pPr>
            <a:endParaRPr lang="en-US" altLang="zh-CN" sz="2000" b="1">
              <a:solidFill>
                <a:srgbClr val="CC3300"/>
              </a:solidFill>
            </a:endParaRPr>
          </a:p>
          <a:p>
            <a:pPr>
              <a:spcBef>
                <a:spcPct val="50000"/>
              </a:spcBef>
            </a:pPr>
            <a:endParaRPr lang="en-US" altLang="zh-CN" sz="2000" b="1">
              <a:solidFill>
                <a:srgbClr val="CC3300"/>
              </a:solidFill>
            </a:endParaRPr>
          </a:p>
          <a:p>
            <a:pPr>
              <a:spcBef>
                <a:spcPct val="50000"/>
              </a:spcBef>
            </a:pPr>
            <a:endParaRPr lang="en-US" altLang="zh-CN" sz="2000" b="1">
              <a:solidFill>
                <a:srgbClr val="CC3300"/>
              </a:solidFill>
            </a:endParaRPr>
          </a:p>
          <a:p>
            <a:pPr>
              <a:spcBef>
                <a:spcPct val="50000"/>
              </a:spcBef>
            </a:pPr>
            <a:endParaRPr lang="en-US" altLang="zh-CN" sz="2000" b="1">
              <a:solidFill>
                <a:srgbClr val="CC33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CC3300"/>
                </a:solidFill>
              </a:rPr>
              <a:t>data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FD54A8-97A8-4617-9378-6DCEAB22B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4">
            <a:extLst>
              <a:ext uri="{FF2B5EF4-FFF2-40B4-BE49-F238E27FC236}">
                <a16:creationId xmlns:a16="http://schemas.microsoft.com/office/drawing/2014/main" id="{4FD94C72-9912-43FA-8B4B-E80609320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99C13D73-97F1-4A44-8E2A-A1ED9ED3E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1137-FB27-450C-B538-4210BCDFAA2E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7A365C6B-E0D3-4D16-A0A8-15D8B26F7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00"/>
            <a:ext cx="822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 sz="2000">
              <a:latin typeface="Times New Roman" panose="02020603050405020304" pitchFamily="18" charset="0"/>
            </a:endParaRPr>
          </a:p>
        </p:txBody>
      </p:sp>
      <p:sp>
        <p:nvSpPr>
          <p:cNvPr id="405508" name="Rectangle 4">
            <a:extLst>
              <a:ext uri="{FF2B5EF4-FFF2-40B4-BE49-F238E27FC236}">
                <a16:creationId xmlns:a16="http://schemas.microsoft.com/office/drawing/2014/main" id="{C23887AB-22EE-44B4-A3FC-BAA77DAAB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908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405509" name="Rectangle 5">
            <a:extLst>
              <a:ext uri="{FF2B5EF4-FFF2-40B4-BE49-F238E27FC236}">
                <a16:creationId xmlns:a16="http://schemas.microsoft.com/office/drawing/2014/main" id="{EF11590F-7585-4757-BC9F-532AC7389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222625"/>
            <a:ext cx="792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latin typeface="宋体" panose="02010600030101010101" pitchFamily="2" charset="-122"/>
              </a:rPr>
              <a:t>    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405512" name="Rectangle 8">
            <a:extLst>
              <a:ext uri="{FF2B5EF4-FFF2-40B4-BE49-F238E27FC236}">
                <a16:creationId xmlns:a16="http://schemas.microsoft.com/office/drawing/2014/main" id="{51BA0910-4A72-4D46-BF7E-353140A031D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7967662" cy="4953000"/>
          </a:xfrm>
        </p:spPr>
        <p:txBody>
          <a:bodyPr/>
          <a:lstStyle/>
          <a:p>
            <a:r>
              <a:rPr lang="en-US" altLang="zh-CN" sz="2800"/>
              <a:t>RAW</a:t>
            </a:r>
            <a:r>
              <a:rPr lang="zh-CN" altLang="en-US" sz="2800"/>
              <a:t>格式</a:t>
            </a:r>
          </a:p>
          <a:p>
            <a:pPr lvl="1"/>
            <a:r>
              <a:rPr lang="zh-CN" altLang="en-US" sz="2400"/>
              <a:t>将像素按行顺序存储在文件中。这种文件</a:t>
            </a:r>
            <a:r>
              <a:rPr lang="zh-CN" altLang="en-US" sz="2400">
                <a:solidFill>
                  <a:srgbClr val="FF0000"/>
                </a:solidFill>
              </a:rPr>
              <a:t>只含有图像像素数据</a:t>
            </a:r>
            <a:r>
              <a:rPr lang="zh-CN" altLang="en-US" sz="2400"/>
              <a:t>，不含有信息头。因此，在读图像时，需要事先知道图像大小。最简单的图像文件格式。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􀁺</a:t>
            </a:r>
          </a:p>
          <a:p>
            <a:r>
              <a:rPr lang="en-US" altLang="zh-CN" sz="2800"/>
              <a:t>BMP</a:t>
            </a:r>
            <a:r>
              <a:rPr lang="zh-CN" altLang="en-US" sz="2800"/>
              <a:t>格式</a:t>
            </a:r>
            <a:r>
              <a:rPr lang="en-US" altLang="zh-CN" sz="2800"/>
              <a:t>: Windows</a:t>
            </a:r>
            <a:r>
              <a:rPr lang="zh-CN" altLang="en-US" sz="2800"/>
              <a:t>操作系统中的标准图像文件格式。</a:t>
            </a:r>
            <a:r>
              <a:rPr kumimoji="1" lang="zh-CN" altLang="en-US" sz="2800">
                <a:solidFill>
                  <a:schemeClr val="tx1"/>
                </a:solidFill>
              </a:rPr>
              <a:t>四个部分组成</a:t>
            </a:r>
            <a:endParaRPr lang="zh-CN" altLang="en-US" sz="2800"/>
          </a:p>
          <a:p>
            <a:pPr lvl="1"/>
            <a:r>
              <a:rPr lang="zh-CN" altLang="en-US" sz="2400"/>
              <a:t>位图文件头：</a:t>
            </a:r>
            <a:r>
              <a:rPr kumimoji="1" lang="en-US" altLang="zh-CN" sz="2400"/>
              <a:t>14</a:t>
            </a:r>
            <a:r>
              <a:rPr kumimoji="1" lang="zh-CN" altLang="en-US" sz="2400"/>
              <a:t>字节</a:t>
            </a:r>
            <a:endParaRPr lang="zh-CN" altLang="en-US" sz="2400"/>
          </a:p>
          <a:p>
            <a:pPr lvl="1"/>
            <a:r>
              <a:rPr lang="zh-CN" altLang="en-US" sz="2400"/>
              <a:t>位图信息头：</a:t>
            </a:r>
            <a:r>
              <a:rPr kumimoji="1" lang="en-US" altLang="zh-CN" sz="2400"/>
              <a:t>40</a:t>
            </a:r>
            <a:r>
              <a:rPr kumimoji="1" lang="zh-CN" altLang="en-US" sz="2400"/>
              <a:t>字节</a:t>
            </a:r>
            <a:endParaRPr lang="zh-CN" altLang="en-US" sz="2400"/>
          </a:p>
          <a:p>
            <a:pPr lvl="1"/>
            <a:r>
              <a:rPr lang="zh-CN" altLang="en-US" sz="2400"/>
              <a:t>调色板</a:t>
            </a:r>
          </a:p>
          <a:p>
            <a:pPr lvl="1"/>
            <a:r>
              <a:rPr lang="zh-CN" altLang="en-US" sz="2400"/>
              <a:t>图像数据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2A6043E-180A-4785-AB71-AABA8B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647867-649E-4CFB-88A2-513DB124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8B7A2B-77BE-40EE-9905-7D323DE77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F155-446E-47CF-8C8E-0D0CA102CC05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406532" name="Rectangle 4">
            <a:extLst>
              <a:ext uri="{FF2B5EF4-FFF2-40B4-BE49-F238E27FC236}">
                <a16:creationId xmlns:a16="http://schemas.microsoft.com/office/drawing/2014/main" id="{186E75AB-58BD-4247-8BD6-086A2DF09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2296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0000FF"/>
                </a:solidFill>
              </a:rPr>
              <a:t>BMP</a:t>
            </a:r>
            <a:r>
              <a:rPr lang="zh-CN" altLang="en-US" sz="2400">
                <a:solidFill>
                  <a:srgbClr val="0000FF"/>
                </a:solidFill>
              </a:rPr>
              <a:t>格式</a:t>
            </a:r>
            <a:r>
              <a:rPr lang="en-US" altLang="zh-CN" sz="2400">
                <a:solidFill>
                  <a:srgbClr val="0000FF"/>
                </a:solidFill>
              </a:rPr>
              <a:t>-</a:t>
            </a:r>
            <a:r>
              <a:rPr lang="zh-CN" altLang="en-US" sz="2400">
                <a:solidFill>
                  <a:srgbClr val="0000FF"/>
                </a:solidFill>
              </a:rPr>
              <a:t>位图文件头：</a:t>
            </a:r>
            <a:endParaRPr lang="en-US" altLang="zh-CN" sz="2400">
              <a:solidFill>
                <a:srgbClr val="0000FF"/>
              </a:solidFill>
            </a:endParaRPr>
          </a:p>
          <a:p>
            <a:pPr>
              <a:buNone/>
            </a:pPr>
            <a:endParaRPr lang="en-US" altLang="zh-CN" sz="240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typedef struct tagBITMAPFILEHEADER {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WORD bfType;    //</a:t>
            </a:r>
            <a:r>
              <a:rPr lang="zh-CN" altLang="en-US" sz="2000"/>
              <a:t>文件类型。必须是字符串</a:t>
            </a:r>
            <a:r>
              <a:rPr lang="en-US" altLang="zh-CN" sz="2000">
                <a:latin typeface="Arial" panose="020B0604020202020204" pitchFamily="34" charset="0"/>
              </a:rPr>
              <a:t>”</a:t>
            </a:r>
            <a:r>
              <a:rPr lang="en-US" altLang="zh-CN" sz="2000"/>
              <a:t>BM</a:t>
            </a:r>
            <a:r>
              <a:rPr lang="en-US" altLang="zh-CN" sz="2000">
                <a:latin typeface="Arial" panose="020B0604020202020204" pitchFamily="34" charset="0"/>
              </a:rPr>
              <a:t>”</a:t>
            </a:r>
            <a:r>
              <a:rPr lang="zh-CN" altLang="en-US" sz="2000"/>
              <a:t>，即</a:t>
            </a:r>
            <a:r>
              <a:rPr lang="en-US" altLang="zh-CN" sz="2000"/>
              <a:t>0x424D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DWORD bfSize;           //</a:t>
            </a:r>
            <a:r>
              <a:rPr lang="zh-CN" altLang="en-US" sz="2000"/>
              <a:t>指定文件大小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WORD bfReserved1;    //</a:t>
            </a:r>
            <a:r>
              <a:rPr lang="zh-CN" altLang="en-US" sz="2000"/>
              <a:t>保留字，不考虑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WORD bfReserved2;    //</a:t>
            </a:r>
            <a:r>
              <a:rPr lang="zh-CN" altLang="en-US" sz="2000"/>
              <a:t>保留字，不考虑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DWORD bfOffBits;       //</a:t>
            </a:r>
            <a:r>
              <a:rPr lang="zh-CN" altLang="en-US" sz="2000"/>
              <a:t>从文件头到位图数据的偏移字节数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} BITMAPFILEHEADER;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tx1"/>
                </a:solidFill>
              </a:rPr>
              <a:t>该结构长度固定，为</a:t>
            </a:r>
            <a:r>
              <a:rPr lang="en-US" altLang="zh-CN">
                <a:solidFill>
                  <a:schemeClr val="tx1"/>
                </a:solidFill>
              </a:rPr>
              <a:t>14</a:t>
            </a:r>
            <a:r>
              <a:rPr lang="zh-CN" altLang="en-US">
                <a:solidFill>
                  <a:schemeClr val="tx1"/>
                </a:solidFill>
              </a:rPr>
              <a:t>个字节。</a:t>
            </a:r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4895FAE-30A9-4DC2-A9E7-B17691DB9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2FAE51-01B2-4975-9F69-7E0FF8F56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88BDB4-3A79-46CE-84BE-9340D954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69C2-C31F-49F6-B752-CD7169FD8972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429059" name="Rectangle 3">
            <a:extLst>
              <a:ext uri="{FF2B5EF4-FFF2-40B4-BE49-F238E27FC236}">
                <a16:creationId xmlns:a16="http://schemas.microsoft.com/office/drawing/2014/main" id="{F906E5BE-4773-43A2-8B91-ED3D10E6C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950025"/>
            <a:ext cx="83058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0000FF"/>
                </a:solidFill>
              </a:rPr>
              <a:t>BMP</a:t>
            </a:r>
            <a:r>
              <a:rPr lang="zh-CN" altLang="en-US" sz="2400">
                <a:solidFill>
                  <a:srgbClr val="0000FF"/>
                </a:solidFill>
              </a:rPr>
              <a:t>格式</a:t>
            </a:r>
            <a:r>
              <a:rPr lang="en-US" altLang="zh-CN" sz="2400">
                <a:solidFill>
                  <a:srgbClr val="0000FF"/>
                </a:solidFill>
              </a:rPr>
              <a:t>-</a:t>
            </a:r>
            <a:r>
              <a:rPr lang="zh-CN" altLang="en-US" sz="2400">
                <a:solidFill>
                  <a:srgbClr val="0000FF"/>
                </a:solidFill>
              </a:rPr>
              <a:t>位图信息头</a:t>
            </a:r>
            <a:endParaRPr lang="en-US" altLang="zh-CN" sz="240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typedef struct tagBITMAPINFOHEADER {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DWORD biSize;   //</a:t>
            </a:r>
            <a:r>
              <a:rPr lang="zh-CN" altLang="en-US" sz="2000"/>
              <a:t>该结构的长度，</a:t>
            </a:r>
            <a:r>
              <a:rPr lang="en-US" altLang="zh-CN" sz="2000"/>
              <a:t>40</a:t>
            </a:r>
            <a:r>
              <a:rPr lang="zh-CN" altLang="en-US" sz="2000"/>
              <a:t>个字节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LONG biWidth;    //</a:t>
            </a:r>
            <a:r>
              <a:rPr lang="zh-CN" altLang="en-US" sz="2000"/>
              <a:t>图像的宽度，单位是像素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LONG biHeight;   //</a:t>
            </a:r>
            <a:r>
              <a:rPr lang="zh-CN" altLang="en-US" sz="2000"/>
              <a:t>图像的高度，单位是像素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WORD biPlanes;  //</a:t>
            </a:r>
            <a:r>
              <a:rPr lang="zh-CN" altLang="en-US" sz="2000"/>
              <a:t>必须是</a:t>
            </a:r>
            <a:r>
              <a:rPr lang="en-US" altLang="zh-CN" sz="2000"/>
              <a:t>1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WORD biBitCount;  </a:t>
            </a:r>
            <a:r>
              <a:rPr lang="en-US" altLang="zh-CN"/>
              <a:t>//</a:t>
            </a:r>
            <a:r>
              <a:rPr lang="zh-CN" altLang="en-US"/>
              <a:t>颜色位数，如：</a:t>
            </a:r>
            <a:r>
              <a:rPr lang="en-US" altLang="zh-CN"/>
              <a:t>1(</a:t>
            </a:r>
            <a:r>
              <a:rPr lang="zh-CN" altLang="en-US"/>
              <a:t>黑白</a:t>
            </a:r>
            <a:r>
              <a:rPr lang="en-US" altLang="zh-CN"/>
              <a:t>), 8(256</a:t>
            </a:r>
            <a:r>
              <a:rPr lang="zh-CN" altLang="en-US"/>
              <a:t>色</a:t>
            </a:r>
            <a:r>
              <a:rPr lang="en-US" altLang="zh-CN"/>
              <a:t>), 24(</a:t>
            </a:r>
            <a:r>
              <a:rPr lang="zh-CN" altLang="en-US"/>
              <a:t>真彩色</a:t>
            </a:r>
            <a:r>
              <a:rPr lang="en-US" altLang="zh-CN"/>
              <a:t>)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DWORD biCompression;   //</a:t>
            </a:r>
            <a:r>
              <a:rPr lang="zh-CN" altLang="en-US" sz="2000"/>
              <a:t>压缩类型，如</a:t>
            </a:r>
            <a:r>
              <a:rPr lang="en-US" altLang="zh-CN" sz="2000"/>
              <a:t>BI_RGB,BI_RLE4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DWORD biSizeImage;      //</a:t>
            </a:r>
            <a:r>
              <a:rPr lang="zh-CN" altLang="en-US" sz="2000"/>
              <a:t>实际位图数据占用的字节数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LONG biXPelsPerMeter;    //</a:t>
            </a:r>
            <a:r>
              <a:rPr lang="zh-CN" altLang="en-US" sz="2000"/>
              <a:t>水平分辨率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LONG biYPelsPerMeter;    //</a:t>
            </a:r>
            <a:r>
              <a:rPr lang="zh-CN" altLang="en-US" sz="2000"/>
              <a:t>垂直分辨率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DWORD biClrUsed;          //</a:t>
            </a:r>
            <a:r>
              <a:rPr lang="zh-CN" altLang="en-US" sz="2000"/>
              <a:t>实际使用的颜色数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DWORD biClrImportant;  //</a:t>
            </a:r>
            <a:r>
              <a:rPr lang="zh-CN" altLang="en-US" sz="2000"/>
              <a:t>重要的颜色数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} BITMAPINFOHEADER;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E0EF1A-AC1A-48DF-BD1B-C2E154B21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39D78-9F71-4561-99CB-21CD3D4D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362200" cy="476250"/>
          </a:xfrm>
        </p:spPr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D690F-48CC-4653-B560-438AB3C3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</p:spPr>
        <p:txBody>
          <a:bodyPr/>
          <a:lstStyle/>
          <a:p>
            <a:fld id="{BF923F2E-FBE7-4509-9D76-FA9549D3EDF7}" type="slidenum">
              <a:rPr lang="en-US" altLang="zh-CN" smtClean="0"/>
              <a:pPr/>
              <a:t>44</a:t>
            </a:fld>
            <a:endParaRPr lang="en-US" altLang="zh-CN"/>
          </a:p>
        </p:txBody>
      </p:sp>
      <p:sp>
        <p:nvSpPr>
          <p:cNvPr id="431107" name="Rectangle 3">
            <a:extLst>
              <a:ext uri="{FF2B5EF4-FFF2-40B4-BE49-F238E27FC236}">
                <a16:creationId xmlns:a16="http://schemas.microsoft.com/office/drawing/2014/main" id="{2B289B4B-EECB-482C-AC23-690D6647C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7053262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0000FF"/>
                </a:solidFill>
              </a:rPr>
              <a:t>BMP</a:t>
            </a:r>
            <a:r>
              <a:rPr lang="zh-CN" altLang="en-US" sz="2400">
                <a:solidFill>
                  <a:srgbClr val="0000FF"/>
                </a:solidFill>
              </a:rPr>
              <a:t>格式</a:t>
            </a:r>
            <a:r>
              <a:rPr lang="en-US" altLang="zh-CN" sz="2400">
                <a:solidFill>
                  <a:srgbClr val="0000FF"/>
                </a:solidFill>
              </a:rPr>
              <a:t>-</a:t>
            </a:r>
            <a:r>
              <a:rPr lang="zh-CN" altLang="en-US" sz="2400">
                <a:solidFill>
                  <a:srgbClr val="0000FF"/>
                </a:solidFill>
              </a:rPr>
              <a:t>调色板</a:t>
            </a:r>
            <a:endParaRPr lang="en-US" altLang="zh-CN" sz="240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z="1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typedef struct tagRGBQUAD{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BYTE rgbBlue;         //</a:t>
            </a:r>
            <a:r>
              <a:rPr lang="zh-CN" altLang="en-US" sz="2000"/>
              <a:t>该颜色的蓝色分量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BYTE rgbGreen;       //</a:t>
            </a:r>
            <a:r>
              <a:rPr lang="zh-CN" altLang="en-US" sz="2000"/>
              <a:t>该颜色的绿色分量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BYTE rgbRed;          //</a:t>
            </a:r>
            <a:r>
              <a:rPr lang="zh-CN" altLang="en-US" sz="2000"/>
              <a:t>该颜色的红色分量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/>
              <a:t>BYTE rgbReserved;  //</a:t>
            </a:r>
            <a:r>
              <a:rPr lang="zh-CN" altLang="en-US" sz="2000"/>
              <a:t>保留值，不考虑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} RGBQUAD;</a:t>
            </a:r>
          </a:p>
          <a:p>
            <a:endParaRPr lang="en-US" altLang="zh-CN" sz="2400"/>
          </a:p>
          <a:p>
            <a:r>
              <a:rPr lang="zh-CN" altLang="en-US">
                <a:solidFill>
                  <a:schemeClr val="tx1"/>
                </a:solidFill>
              </a:rPr>
              <a:t>调色板是一个数组，数组中每个元素的类型为一个结构，占</a:t>
            </a:r>
            <a:r>
              <a:rPr lang="en-US" altLang="zh-CN">
                <a:solidFill>
                  <a:schemeClr val="tx1"/>
                </a:solidFill>
              </a:rPr>
              <a:t>4</a:t>
            </a:r>
            <a:r>
              <a:rPr lang="zh-CN" altLang="en-US">
                <a:solidFill>
                  <a:schemeClr val="tx1"/>
                </a:solidFill>
              </a:rPr>
              <a:t>个字节。</a:t>
            </a:r>
            <a:r>
              <a:rPr lang="zh-CN" altLang="en-US"/>
              <a:t>注：有些位图不需要调色板，如真彩色图，它们的</a:t>
            </a:r>
            <a:r>
              <a:rPr lang="en-US" altLang="zh-CN"/>
              <a:t>BITMAPINFOHEADER</a:t>
            </a:r>
            <a:r>
              <a:rPr lang="zh-CN" altLang="en-US"/>
              <a:t>后面直接是位图数据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2D1A4A-6907-4185-815B-EAE6B5DB2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89580B-2BAB-49F3-84F0-8427827AC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0A14D8-3209-4862-9244-8BB2B0E0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C1E81-385B-4BFA-BB9F-4F9F54DFE9CF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432131" name="Rectangle 3">
            <a:extLst>
              <a:ext uri="{FF2B5EF4-FFF2-40B4-BE49-F238E27FC236}">
                <a16:creationId xmlns:a16="http://schemas.microsoft.com/office/drawing/2014/main" id="{8107CE0D-39F4-408D-AB90-F5E2600F9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990600"/>
            <a:ext cx="8001000" cy="4953000"/>
          </a:xfrm>
        </p:spPr>
        <p:txBody>
          <a:bodyPr/>
          <a:lstStyle/>
          <a:p>
            <a:r>
              <a:rPr lang="zh-CN" altLang="en-US" sz="2400">
                <a:solidFill>
                  <a:schemeClr val="tx1"/>
                </a:solidFill>
              </a:rPr>
              <a:t>两种情况：</a:t>
            </a:r>
          </a:p>
          <a:p>
            <a:pPr lvl="1"/>
            <a:r>
              <a:rPr lang="zh-CN" altLang="en-US" sz="2400"/>
              <a:t>用到调色板的位图，图像数据是该像素颜色在</a:t>
            </a:r>
            <a:r>
              <a:rPr lang="zh-CN" altLang="en-US" sz="2400">
                <a:solidFill>
                  <a:srgbClr val="0000FF"/>
                </a:solidFill>
              </a:rPr>
              <a:t>调色板中的索引值</a:t>
            </a:r>
            <a:endParaRPr lang="en-US" altLang="zh-CN" sz="2400">
              <a:solidFill>
                <a:srgbClr val="0000FF"/>
              </a:solidFill>
            </a:endParaRPr>
          </a:p>
          <a:p>
            <a:pPr marL="471487" lvl="1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（</a:t>
            </a:r>
            <a:r>
              <a:rPr kumimoji="1" lang="zh-CN" altLang="en-US" sz="2400"/>
              <a:t>位图是</a:t>
            </a:r>
            <a:r>
              <a:rPr kumimoji="1" lang="en-US" altLang="zh-CN" sz="2400"/>
              <a:t>1</a:t>
            </a:r>
            <a:r>
              <a:rPr kumimoji="1" lang="zh-CN" altLang="en-US" sz="2400"/>
              <a:t>，</a:t>
            </a:r>
            <a:r>
              <a:rPr kumimoji="1" lang="en-US" altLang="zh-CN" sz="2400"/>
              <a:t>4</a:t>
            </a:r>
            <a:r>
              <a:rPr kumimoji="1" lang="zh-CN" altLang="en-US" sz="2400"/>
              <a:t>，</a:t>
            </a:r>
            <a:r>
              <a:rPr kumimoji="1" lang="en-US" altLang="zh-CN" sz="2400"/>
              <a:t>8</a:t>
            </a:r>
            <a:r>
              <a:rPr kumimoji="1" lang="zh-CN" altLang="en-US" sz="2400"/>
              <a:t>位时，有调色板</a:t>
            </a:r>
            <a:r>
              <a:rPr lang="zh-CN" altLang="en-US" sz="2400"/>
              <a:t>）</a:t>
            </a:r>
            <a:endParaRPr kumimoji="1" lang="zh-CN" altLang="en-US" sz="2400"/>
          </a:p>
          <a:p>
            <a:pPr lvl="1"/>
            <a:endParaRPr lang="zh-CN" altLang="en-US" sz="1000"/>
          </a:p>
          <a:p>
            <a:pPr lvl="1"/>
            <a:r>
              <a:rPr lang="zh-CN" altLang="en-US" sz="2400"/>
              <a:t>真彩色图，图像数据就是</a:t>
            </a:r>
            <a:r>
              <a:rPr lang="zh-CN" altLang="en-US" sz="2400">
                <a:solidFill>
                  <a:srgbClr val="0000FF"/>
                </a:solidFill>
              </a:rPr>
              <a:t>实际的</a:t>
            </a:r>
            <a:r>
              <a:rPr lang="en-US" altLang="zh-CN" sz="2400">
                <a:solidFill>
                  <a:srgbClr val="0000FF"/>
                </a:solidFill>
              </a:rPr>
              <a:t>RGB</a:t>
            </a:r>
            <a:r>
              <a:rPr lang="zh-CN" altLang="en-US" sz="2400">
                <a:solidFill>
                  <a:srgbClr val="0000FF"/>
                </a:solidFill>
              </a:rPr>
              <a:t>值</a:t>
            </a:r>
            <a:endParaRPr lang="en-US" altLang="zh-CN" sz="2400">
              <a:solidFill>
                <a:srgbClr val="0000FF"/>
              </a:solidFill>
            </a:endParaRPr>
          </a:p>
          <a:p>
            <a:pPr marL="471487" lvl="1" indent="0">
              <a:buNone/>
            </a:pPr>
            <a:r>
              <a:rPr lang="en-US" altLang="zh-CN" sz="2400">
                <a:solidFill>
                  <a:srgbClr val="0000FF"/>
                </a:solidFill>
              </a:rPr>
              <a:t>	</a:t>
            </a:r>
            <a:r>
              <a:rPr lang="zh-CN" altLang="en-US" sz="2400"/>
              <a:t>（</a:t>
            </a:r>
            <a:r>
              <a:rPr kumimoji="1" lang="zh-CN" altLang="en-US" sz="2400"/>
              <a:t>位图是</a:t>
            </a:r>
            <a:r>
              <a:rPr kumimoji="1" lang="en-US" altLang="zh-CN" sz="2400"/>
              <a:t>24</a:t>
            </a:r>
            <a:r>
              <a:rPr kumimoji="1" lang="zh-CN" altLang="en-US" sz="2400"/>
              <a:t>位（真彩色）时，无调色板</a:t>
            </a:r>
            <a:r>
              <a:rPr lang="zh-CN" altLang="en-US" sz="2800"/>
              <a:t>）</a:t>
            </a:r>
          </a:p>
          <a:p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B32566-9233-432A-9DF0-5168A1F4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4262239"/>
            <a:ext cx="2486025" cy="17621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AB7B24-AED9-4FD8-8A9A-85AF74363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425" y="4267200"/>
            <a:ext cx="2314575" cy="173355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81888AD-6CC7-4A96-A0B7-7537DE6A2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0C460D-FDEB-4465-AD93-5DFA9B235C37}"/>
              </a:ext>
            </a:extLst>
          </p:cNvPr>
          <p:cNvSpPr txBox="1"/>
          <p:nvPr/>
        </p:nvSpPr>
        <p:spPr>
          <a:xfrm>
            <a:off x="4267200" y="4876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VS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日期占位符 3">
            <a:extLst>
              <a:ext uri="{FF2B5EF4-FFF2-40B4-BE49-F238E27FC236}">
                <a16:creationId xmlns:a16="http://schemas.microsoft.com/office/drawing/2014/main" id="{A6DCF3DE-E6CC-4462-85A0-9681BB20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40" name="灯片编号占位符 5">
            <a:extLst>
              <a:ext uri="{FF2B5EF4-FFF2-40B4-BE49-F238E27FC236}">
                <a16:creationId xmlns:a16="http://schemas.microsoft.com/office/drawing/2014/main" id="{D703097C-94E4-446A-9601-83EFF64D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F9BB-B6C4-4F94-BDDA-2F0036AC45AF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408581" name="Line 5">
            <a:extLst>
              <a:ext uri="{FF2B5EF4-FFF2-40B4-BE49-F238E27FC236}">
                <a16:creationId xmlns:a16="http://schemas.microsoft.com/office/drawing/2014/main" id="{838F4453-2E66-4CA6-98C4-8047224A4A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68438" y="3124200"/>
            <a:ext cx="0" cy="585788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582" name="Line 6">
            <a:extLst>
              <a:ext uri="{FF2B5EF4-FFF2-40B4-BE49-F238E27FC236}">
                <a16:creationId xmlns:a16="http://schemas.microsoft.com/office/drawing/2014/main" id="{8CCE7CD4-A8CA-4157-8EED-8FC0928C51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8438" y="3124200"/>
            <a:ext cx="3778250" cy="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583" name="Line 7">
            <a:extLst>
              <a:ext uri="{FF2B5EF4-FFF2-40B4-BE49-F238E27FC236}">
                <a16:creationId xmlns:a16="http://schemas.microsoft.com/office/drawing/2014/main" id="{E0D1227A-598D-44E2-8B14-38C97A6801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6688" y="3124200"/>
            <a:ext cx="0" cy="194945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584" name="Line 8">
            <a:extLst>
              <a:ext uri="{FF2B5EF4-FFF2-40B4-BE49-F238E27FC236}">
                <a16:creationId xmlns:a16="http://schemas.microsoft.com/office/drawing/2014/main" id="{3A112197-508D-4949-8402-0CD325042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6688" y="5073650"/>
            <a:ext cx="1125537" cy="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631" name="Line 55">
            <a:extLst>
              <a:ext uri="{FF2B5EF4-FFF2-40B4-BE49-F238E27FC236}">
                <a16:creationId xmlns:a16="http://schemas.microsoft.com/office/drawing/2014/main" id="{87DC64DF-20B0-430B-A082-ABB001987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0075" y="5659438"/>
            <a:ext cx="0" cy="682625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8632" name="Line 56">
            <a:extLst>
              <a:ext uri="{FF2B5EF4-FFF2-40B4-BE49-F238E27FC236}">
                <a16:creationId xmlns:a16="http://schemas.microsoft.com/office/drawing/2014/main" id="{D1B1798D-15A3-4E8B-AF7D-28FBC16602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0075" y="6342063"/>
            <a:ext cx="4502150" cy="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08662" name="Group 86">
            <a:extLst>
              <a:ext uri="{FF2B5EF4-FFF2-40B4-BE49-F238E27FC236}">
                <a16:creationId xmlns:a16="http://schemas.microsoft.com/office/drawing/2014/main" id="{2C80990C-9BD5-46A2-B7AB-ADEA86B2D802}"/>
              </a:ext>
            </a:extLst>
          </p:cNvPr>
          <p:cNvGrpSpPr>
            <a:grpSpLocks/>
          </p:cNvGrpSpPr>
          <p:nvPr/>
        </p:nvGrpSpPr>
        <p:grpSpPr bwMode="auto">
          <a:xfrm>
            <a:off x="3481388" y="3352800"/>
            <a:ext cx="2233612" cy="2320925"/>
            <a:chOff x="672" y="2398"/>
            <a:chExt cx="1215" cy="1176"/>
          </a:xfrm>
        </p:grpSpPr>
        <p:sp>
          <p:nvSpPr>
            <p:cNvPr id="408633" name="Rectangle 57">
              <a:extLst>
                <a:ext uri="{FF2B5EF4-FFF2-40B4-BE49-F238E27FC236}">
                  <a16:creationId xmlns:a16="http://schemas.microsoft.com/office/drawing/2014/main" id="{EE9D079A-75BB-440F-B6EE-182FC59D1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3" y="3272"/>
              <a:ext cx="304" cy="302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34" name="Rectangle 58">
              <a:extLst>
                <a:ext uri="{FF2B5EF4-FFF2-40B4-BE49-F238E27FC236}">
                  <a16:creationId xmlns:a16="http://schemas.microsoft.com/office/drawing/2014/main" id="{421E1732-D074-4FA4-81A9-2D602AA36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3272"/>
              <a:ext cx="303" cy="302"/>
            </a:xfrm>
            <a:prstGeom prst="rect">
              <a:avLst/>
            </a:prstGeom>
            <a:solidFill>
              <a:srgbClr val="00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35" name="Rectangle 59">
              <a:extLst>
                <a:ext uri="{FF2B5EF4-FFF2-40B4-BE49-F238E27FC236}">
                  <a16:creationId xmlns:a16="http://schemas.microsoft.com/office/drawing/2014/main" id="{883E859D-22F4-4244-A88A-9AB6106D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" y="3272"/>
              <a:ext cx="304" cy="302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36" name="Rectangle 60">
              <a:extLst>
                <a:ext uri="{FF2B5EF4-FFF2-40B4-BE49-F238E27FC236}">
                  <a16:creationId xmlns:a16="http://schemas.microsoft.com/office/drawing/2014/main" id="{BBB0DBC6-1F2E-4AEB-8680-2FAA0A347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272"/>
              <a:ext cx="304" cy="30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37" name="Rectangle 61">
              <a:extLst>
                <a:ext uri="{FF2B5EF4-FFF2-40B4-BE49-F238E27FC236}">
                  <a16:creationId xmlns:a16="http://schemas.microsoft.com/office/drawing/2014/main" id="{57347D0B-3052-470C-8072-8FA8B2EC7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3" y="2970"/>
              <a:ext cx="304" cy="30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38" name="Rectangle 62">
              <a:extLst>
                <a:ext uri="{FF2B5EF4-FFF2-40B4-BE49-F238E27FC236}">
                  <a16:creationId xmlns:a16="http://schemas.microsoft.com/office/drawing/2014/main" id="{3029B99C-F31B-4BB2-AEE7-03320C3C9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2970"/>
              <a:ext cx="303" cy="302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39" name="Rectangle 63">
              <a:extLst>
                <a:ext uri="{FF2B5EF4-FFF2-40B4-BE49-F238E27FC236}">
                  <a16:creationId xmlns:a16="http://schemas.microsoft.com/office/drawing/2014/main" id="{AE31E184-765C-4E78-9F9C-0F54182B4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" y="2970"/>
              <a:ext cx="304" cy="302"/>
            </a:xfrm>
            <a:prstGeom prst="rect">
              <a:avLst/>
            </a:prstGeom>
            <a:solidFill>
              <a:srgbClr val="CC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40" name="Rectangle 64">
              <a:extLst>
                <a:ext uri="{FF2B5EF4-FFF2-40B4-BE49-F238E27FC236}">
                  <a16:creationId xmlns:a16="http://schemas.microsoft.com/office/drawing/2014/main" id="{594EEC55-32D8-4217-AFFF-510D0DC8B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970"/>
              <a:ext cx="304" cy="302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41" name="Rectangle 65">
              <a:extLst>
                <a:ext uri="{FF2B5EF4-FFF2-40B4-BE49-F238E27FC236}">
                  <a16:creationId xmlns:a16="http://schemas.microsoft.com/office/drawing/2014/main" id="{8E1862CB-0951-4050-ACA3-2EBDB7FA8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3" y="2668"/>
              <a:ext cx="304" cy="302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42" name="Rectangle 66">
              <a:extLst>
                <a:ext uri="{FF2B5EF4-FFF2-40B4-BE49-F238E27FC236}">
                  <a16:creationId xmlns:a16="http://schemas.microsoft.com/office/drawing/2014/main" id="{6F76CECB-6F66-492A-B25D-FD9E78480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2668"/>
              <a:ext cx="303" cy="30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43" name="Rectangle 67">
              <a:extLst>
                <a:ext uri="{FF2B5EF4-FFF2-40B4-BE49-F238E27FC236}">
                  <a16:creationId xmlns:a16="http://schemas.microsoft.com/office/drawing/2014/main" id="{2D5B1B09-F299-478D-ADFB-81869C178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" y="2668"/>
              <a:ext cx="304" cy="30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44" name="Rectangle 68">
              <a:extLst>
                <a:ext uri="{FF2B5EF4-FFF2-40B4-BE49-F238E27FC236}">
                  <a16:creationId xmlns:a16="http://schemas.microsoft.com/office/drawing/2014/main" id="{A9F8F700-DECF-4D23-90E7-56BF2FAC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668"/>
              <a:ext cx="304" cy="302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45" name="Rectangle 69">
              <a:extLst>
                <a:ext uri="{FF2B5EF4-FFF2-40B4-BE49-F238E27FC236}">
                  <a16:creationId xmlns:a16="http://schemas.microsoft.com/office/drawing/2014/main" id="{8DAEAC23-84FE-4D4D-A069-7A906B815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3" y="2398"/>
              <a:ext cx="304" cy="2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46" name="Rectangle 70">
              <a:extLst>
                <a:ext uri="{FF2B5EF4-FFF2-40B4-BE49-F238E27FC236}">
                  <a16:creationId xmlns:a16="http://schemas.microsoft.com/office/drawing/2014/main" id="{6380E353-B02D-4B3A-88B8-F2F603B1A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2398"/>
              <a:ext cx="303" cy="27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47" name="Rectangle 71">
              <a:extLst>
                <a:ext uri="{FF2B5EF4-FFF2-40B4-BE49-F238E27FC236}">
                  <a16:creationId xmlns:a16="http://schemas.microsoft.com/office/drawing/2014/main" id="{2C3F6C02-5A24-4437-8198-AD1630037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" y="2398"/>
              <a:ext cx="304" cy="27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48" name="Rectangle 72">
              <a:extLst>
                <a:ext uri="{FF2B5EF4-FFF2-40B4-BE49-F238E27FC236}">
                  <a16:creationId xmlns:a16="http://schemas.microsoft.com/office/drawing/2014/main" id="{F7F02335-E843-44FD-9863-7A33BAB96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398"/>
              <a:ext cx="304" cy="2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8649" name="Line 73">
              <a:extLst>
                <a:ext uri="{FF2B5EF4-FFF2-40B4-BE49-F238E27FC236}">
                  <a16:creationId xmlns:a16="http://schemas.microsoft.com/office/drawing/2014/main" id="{4D79BABC-C10E-4B56-A84E-2C6216AC0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398"/>
              <a:ext cx="121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8650" name="Line 74">
              <a:extLst>
                <a:ext uri="{FF2B5EF4-FFF2-40B4-BE49-F238E27FC236}">
                  <a16:creationId xmlns:a16="http://schemas.microsoft.com/office/drawing/2014/main" id="{6DC7E67E-2BB1-45B0-9BFF-A59BE11F5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668"/>
              <a:ext cx="12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8651" name="Line 75">
              <a:extLst>
                <a:ext uri="{FF2B5EF4-FFF2-40B4-BE49-F238E27FC236}">
                  <a16:creationId xmlns:a16="http://schemas.microsoft.com/office/drawing/2014/main" id="{84AB03ED-B9B5-4339-A798-DC4910FDA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970"/>
              <a:ext cx="12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8652" name="Line 76">
              <a:extLst>
                <a:ext uri="{FF2B5EF4-FFF2-40B4-BE49-F238E27FC236}">
                  <a16:creationId xmlns:a16="http://schemas.microsoft.com/office/drawing/2014/main" id="{A4944D06-3ECB-49D7-AB9F-A2F51F469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272"/>
              <a:ext cx="12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8653" name="Line 77">
              <a:extLst>
                <a:ext uri="{FF2B5EF4-FFF2-40B4-BE49-F238E27FC236}">
                  <a16:creationId xmlns:a16="http://schemas.microsoft.com/office/drawing/2014/main" id="{D5154F31-B671-4C9F-A081-3641FE921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574"/>
              <a:ext cx="121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8654" name="Line 78">
              <a:extLst>
                <a:ext uri="{FF2B5EF4-FFF2-40B4-BE49-F238E27FC236}">
                  <a16:creationId xmlns:a16="http://schemas.microsoft.com/office/drawing/2014/main" id="{A8C43E08-C115-4073-97CA-7BA5020778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398"/>
              <a:ext cx="0" cy="117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8655" name="Line 79">
              <a:extLst>
                <a:ext uri="{FF2B5EF4-FFF2-40B4-BE49-F238E27FC236}">
                  <a16:creationId xmlns:a16="http://schemas.microsoft.com/office/drawing/2014/main" id="{D5C28B8D-FF4F-4666-89D1-5E2D2EB92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" y="2398"/>
              <a:ext cx="0" cy="1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8656" name="Line 80">
              <a:extLst>
                <a:ext uri="{FF2B5EF4-FFF2-40B4-BE49-F238E27FC236}">
                  <a16:creationId xmlns:a16="http://schemas.microsoft.com/office/drawing/2014/main" id="{2D42C5BF-8C49-4D6C-9400-BB9A5BD0E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0" y="2398"/>
              <a:ext cx="0" cy="1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8657" name="Line 81">
              <a:extLst>
                <a:ext uri="{FF2B5EF4-FFF2-40B4-BE49-F238E27FC236}">
                  <a16:creationId xmlns:a16="http://schemas.microsoft.com/office/drawing/2014/main" id="{4D72EC23-CFF2-4229-AEBE-0C90E4979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3" y="2398"/>
              <a:ext cx="0" cy="1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8658" name="Line 82">
              <a:extLst>
                <a:ext uri="{FF2B5EF4-FFF2-40B4-BE49-F238E27FC236}">
                  <a16:creationId xmlns:a16="http://schemas.microsoft.com/office/drawing/2014/main" id="{0187E08F-BB73-4E5A-B70D-C4DDAB7B2D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7" y="3272"/>
              <a:ext cx="0" cy="3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8659" name="Line 83">
              <a:extLst>
                <a:ext uri="{FF2B5EF4-FFF2-40B4-BE49-F238E27FC236}">
                  <a16:creationId xmlns:a16="http://schemas.microsoft.com/office/drawing/2014/main" id="{F725383A-21C2-4F5F-BB99-AB7B3C9AD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7" y="2398"/>
              <a:ext cx="0" cy="87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08661" name="Rectangle 85">
            <a:extLst>
              <a:ext uri="{FF2B5EF4-FFF2-40B4-BE49-F238E27FC236}">
                <a16:creationId xmlns:a16="http://schemas.microsoft.com/office/drawing/2014/main" id="{C5EBEA14-7291-4DC8-881F-B867B45B0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>
                <a:solidFill>
                  <a:schemeClr val="tx1"/>
                </a:solidFill>
              </a:rPr>
              <a:t>2</a:t>
            </a:r>
            <a:r>
              <a:rPr lang="zh-CN" altLang="en-US" sz="2400">
                <a:solidFill>
                  <a:schemeClr val="tx1"/>
                </a:solidFill>
              </a:rPr>
              <a:t>色位图：用</a:t>
            </a:r>
            <a:r>
              <a:rPr lang="en-US" altLang="zh-CN" sz="2400">
                <a:solidFill>
                  <a:schemeClr val="tx1"/>
                </a:solidFill>
              </a:rPr>
              <a:t>1 bit</a:t>
            </a:r>
            <a:r>
              <a:rPr lang="zh-CN" altLang="en-US" sz="2400">
                <a:solidFill>
                  <a:schemeClr val="tx1"/>
                </a:solidFill>
              </a:rPr>
              <a:t>表示一个像素颜色，</a:t>
            </a:r>
            <a:r>
              <a:rPr lang="en-US" altLang="zh-CN" sz="2400">
                <a:solidFill>
                  <a:schemeClr val="tx1"/>
                </a:solidFill>
              </a:rPr>
              <a:t>1 byte</a:t>
            </a:r>
            <a:r>
              <a:rPr lang="zh-CN" altLang="en-US" sz="2400">
                <a:solidFill>
                  <a:schemeClr val="tx1"/>
                </a:solidFill>
              </a:rPr>
              <a:t>表示</a:t>
            </a:r>
            <a:r>
              <a:rPr lang="en-US" altLang="zh-CN" sz="2400">
                <a:solidFill>
                  <a:schemeClr val="tx1"/>
                </a:solidFill>
              </a:rPr>
              <a:t>8</a:t>
            </a:r>
            <a:r>
              <a:rPr lang="zh-CN" altLang="en-US" sz="2400">
                <a:solidFill>
                  <a:schemeClr val="tx1"/>
                </a:solidFill>
              </a:rPr>
              <a:t>个像素；</a:t>
            </a:r>
          </a:p>
          <a:p>
            <a:r>
              <a:rPr lang="en-US" altLang="zh-CN" sz="2400">
                <a:solidFill>
                  <a:schemeClr val="tx1"/>
                </a:solidFill>
              </a:rPr>
              <a:t>16</a:t>
            </a:r>
            <a:r>
              <a:rPr lang="zh-CN" altLang="en-US" sz="2400">
                <a:solidFill>
                  <a:schemeClr val="tx1"/>
                </a:solidFill>
              </a:rPr>
              <a:t>色位图</a:t>
            </a:r>
            <a:r>
              <a:rPr lang="en-US" altLang="zh-CN" sz="2400">
                <a:solidFill>
                  <a:schemeClr val="tx1"/>
                </a:solidFill>
              </a:rPr>
              <a:t>: </a:t>
            </a:r>
            <a:r>
              <a:rPr lang="zh-CN" altLang="en-US" sz="2400">
                <a:solidFill>
                  <a:schemeClr val="tx1"/>
                </a:solidFill>
              </a:rPr>
              <a:t>用</a:t>
            </a:r>
            <a:r>
              <a:rPr lang="en-US" altLang="zh-CN" sz="2400">
                <a:solidFill>
                  <a:schemeClr val="tx1"/>
                </a:solidFill>
              </a:rPr>
              <a:t>4 bit</a:t>
            </a:r>
            <a:r>
              <a:rPr lang="zh-CN" altLang="en-US" sz="2400">
                <a:solidFill>
                  <a:schemeClr val="tx1"/>
                </a:solidFill>
              </a:rPr>
              <a:t>表示一个像素颜色，</a:t>
            </a:r>
            <a:r>
              <a:rPr lang="en-US" altLang="zh-CN" sz="2400">
                <a:solidFill>
                  <a:schemeClr val="tx1"/>
                </a:solidFill>
              </a:rPr>
              <a:t>1 byte</a:t>
            </a:r>
            <a:r>
              <a:rPr lang="zh-CN" altLang="en-US" sz="2400">
                <a:solidFill>
                  <a:schemeClr val="tx1"/>
                </a:solidFill>
              </a:rPr>
              <a:t>表示</a:t>
            </a:r>
            <a:r>
              <a:rPr lang="en-US" altLang="zh-CN" sz="2400">
                <a:solidFill>
                  <a:schemeClr val="tx1"/>
                </a:solidFill>
              </a:rPr>
              <a:t>2</a:t>
            </a:r>
            <a:r>
              <a:rPr lang="zh-CN" altLang="en-US" sz="2400">
                <a:solidFill>
                  <a:schemeClr val="tx1"/>
                </a:solidFill>
              </a:rPr>
              <a:t>个像素；</a:t>
            </a:r>
          </a:p>
          <a:p>
            <a:r>
              <a:rPr lang="en-US" altLang="zh-CN" sz="2400">
                <a:solidFill>
                  <a:schemeClr val="tx1"/>
                </a:solidFill>
              </a:rPr>
              <a:t>256</a:t>
            </a:r>
            <a:r>
              <a:rPr lang="zh-CN" altLang="en-US" sz="2400">
                <a:solidFill>
                  <a:schemeClr val="tx1"/>
                </a:solidFill>
              </a:rPr>
              <a:t>色位图</a:t>
            </a:r>
            <a:r>
              <a:rPr lang="en-US" altLang="zh-CN" sz="2400">
                <a:solidFill>
                  <a:schemeClr val="tx1"/>
                </a:solidFill>
              </a:rPr>
              <a:t>: 1 byte </a:t>
            </a:r>
            <a:r>
              <a:rPr lang="zh-CN" altLang="en-US" sz="2400">
                <a:solidFill>
                  <a:schemeClr val="tx1"/>
                </a:solidFill>
              </a:rPr>
              <a:t>刚好表示一个像素</a:t>
            </a: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DDAFBC5A-C9C2-45ED-A0BC-B911C5130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日期占位符 3">
            <a:extLst>
              <a:ext uri="{FF2B5EF4-FFF2-40B4-BE49-F238E27FC236}">
                <a16:creationId xmlns:a16="http://schemas.microsoft.com/office/drawing/2014/main" id="{B56F4170-1E07-42B8-89E2-1932ED2D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59" name="灯片编号占位符 5">
            <a:extLst>
              <a:ext uri="{FF2B5EF4-FFF2-40B4-BE49-F238E27FC236}">
                <a16:creationId xmlns:a16="http://schemas.microsoft.com/office/drawing/2014/main" id="{73503BB7-378B-4E15-8332-664A33CA3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166D-504C-44D8-838E-8CBF04909DFF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409602" name="Rectangle 2">
            <a:extLst>
              <a:ext uri="{FF2B5EF4-FFF2-40B4-BE49-F238E27FC236}">
                <a16:creationId xmlns:a16="http://schemas.microsoft.com/office/drawing/2014/main" id="{0DE241F4-43EE-4E0B-9D97-1F12E7D1D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" y="5562600"/>
            <a:ext cx="582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宋体" panose="02010600030101010101" pitchFamily="2" charset="-122"/>
              </a:rPr>
              <a:t>对于真彩色图，</a:t>
            </a:r>
            <a:r>
              <a:rPr lang="en-US" altLang="zh-CN" sz="2400">
                <a:latin typeface="宋体" panose="02010600030101010101" pitchFamily="2" charset="-122"/>
              </a:rPr>
              <a:t>3</a:t>
            </a:r>
            <a:r>
              <a:rPr lang="zh-CN" altLang="en-US" sz="2400">
                <a:latin typeface="宋体" panose="02010600030101010101" pitchFamily="2" charset="-122"/>
              </a:rPr>
              <a:t>个字节才能表示</a:t>
            </a:r>
            <a:r>
              <a:rPr lang="en-US" altLang="zh-CN" sz="2400">
                <a:latin typeface="宋体" panose="02010600030101010101" pitchFamily="2" charset="-122"/>
              </a:rPr>
              <a:t>1</a:t>
            </a:r>
            <a:r>
              <a:rPr lang="zh-CN" altLang="en-US" sz="2400">
                <a:latin typeface="宋体" panose="02010600030101010101" pitchFamily="2" charset="-122"/>
              </a:rPr>
              <a:t>个像素</a:t>
            </a:r>
            <a:r>
              <a:rPr lang="en-US" altLang="zh-CN" sz="2400">
                <a:latin typeface="宋体" panose="02010600030101010101" pitchFamily="2" charset="-122"/>
              </a:rPr>
              <a:t>.</a:t>
            </a:r>
          </a:p>
        </p:txBody>
      </p:sp>
      <p:grpSp>
        <p:nvGrpSpPr>
          <p:cNvPr id="409658" name="Group 58">
            <a:extLst>
              <a:ext uri="{FF2B5EF4-FFF2-40B4-BE49-F238E27FC236}">
                <a16:creationId xmlns:a16="http://schemas.microsoft.com/office/drawing/2014/main" id="{7454819B-FE83-4313-9195-F71A0DC57B4A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057400"/>
            <a:ext cx="2438400" cy="2273300"/>
            <a:chOff x="720" y="1397"/>
            <a:chExt cx="1536" cy="1331"/>
          </a:xfrm>
        </p:grpSpPr>
        <p:sp>
          <p:nvSpPr>
            <p:cNvPr id="409604" name="Rectangle 4">
              <a:extLst>
                <a:ext uri="{FF2B5EF4-FFF2-40B4-BE49-F238E27FC236}">
                  <a16:creationId xmlns:a16="http://schemas.microsoft.com/office/drawing/2014/main" id="{43190168-13DA-4DCC-9EF4-A79A6F22E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396"/>
              <a:ext cx="384" cy="332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05" name="Rectangle 5">
              <a:extLst>
                <a:ext uri="{FF2B5EF4-FFF2-40B4-BE49-F238E27FC236}">
                  <a16:creationId xmlns:a16="http://schemas.microsoft.com/office/drawing/2014/main" id="{7D2DB255-02B0-43B1-BD2C-97685073E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396"/>
              <a:ext cx="384" cy="332"/>
            </a:xfrm>
            <a:prstGeom prst="rect">
              <a:avLst/>
            </a:prstGeom>
            <a:solidFill>
              <a:srgbClr val="0066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06" name="Rectangle 6">
              <a:extLst>
                <a:ext uri="{FF2B5EF4-FFF2-40B4-BE49-F238E27FC236}">
                  <a16:creationId xmlns:a16="http://schemas.microsoft.com/office/drawing/2014/main" id="{F9122BCE-FB6D-4CED-828E-EF40F1BE8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96"/>
              <a:ext cx="384" cy="332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07" name="Rectangle 7">
              <a:extLst>
                <a:ext uri="{FF2B5EF4-FFF2-40B4-BE49-F238E27FC236}">
                  <a16:creationId xmlns:a16="http://schemas.microsoft.com/office/drawing/2014/main" id="{B9C61672-A8DA-4391-A072-D9108753E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396"/>
              <a:ext cx="384" cy="332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08" name="Rectangle 8">
              <a:extLst>
                <a:ext uri="{FF2B5EF4-FFF2-40B4-BE49-F238E27FC236}">
                  <a16:creationId xmlns:a16="http://schemas.microsoft.com/office/drawing/2014/main" id="{01B5E1A6-CAA5-4F55-8962-1210BE935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063"/>
              <a:ext cx="384" cy="33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09" name="Rectangle 9">
              <a:extLst>
                <a:ext uri="{FF2B5EF4-FFF2-40B4-BE49-F238E27FC236}">
                  <a16:creationId xmlns:a16="http://schemas.microsoft.com/office/drawing/2014/main" id="{CCF9DE5F-4677-4010-BBE5-FD2150290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063"/>
              <a:ext cx="384" cy="333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10" name="Rectangle 10">
              <a:extLst>
                <a:ext uri="{FF2B5EF4-FFF2-40B4-BE49-F238E27FC236}">
                  <a16:creationId xmlns:a16="http://schemas.microsoft.com/office/drawing/2014/main" id="{A780A3D2-C078-4AD3-8059-AD0F50294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063"/>
              <a:ext cx="384" cy="333"/>
            </a:xfrm>
            <a:prstGeom prst="rect">
              <a:avLst/>
            </a:prstGeom>
            <a:solidFill>
              <a:srgbClr val="CC00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11" name="Rectangle 11">
              <a:extLst>
                <a:ext uri="{FF2B5EF4-FFF2-40B4-BE49-F238E27FC236}">
                  <a16:creationId xmlns:a16="http://schemas.microsoft.com/office/drawing/2014/main" id="{5357F50B-58B3-4419-A03E-8BFD03574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063"/>
              <a:ext cx="384" cy="333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12" name="Rectangle 12">
              <a:extLst>
                <a:ext uri="{FF2B5EF4-FFF2-40B4-BE49-F238E27FC236}">
                  <a16:creationId xmlns:a16="http://schemas.microsoft.com/office/drawing/2014/main" id="{77A2E186-3E4A-404A-B2E5-B02CCF339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730"/>
              <a:ext cx="384" cy="333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13" name="Rectangle 13">
              <a:extLst>
                <a:ext uri="{FF2B5EF4-FFF2-40B4-BE49-F238E27FC236}">
                  <a16:creationId xmlns:a16="http://schemas.microsoft.com/office/drawing/2014/main" id="{0E1AF5E1-96B6-4A91-9D6B-85E09FE04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30"/>
              <a:ext cx="384" cy="33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14" name="Rectangle 14">
              <a:extLst>
                <a:ext uri="{FF2B5EF4-FFF2-40B4-BE49-F238E27FC236}">
                  <a16:creationId xmlns:a16="http://schemas.microsoft.com/office/drawing/2014/main" id="{23AA7DB4-BAB8-4D5F-9198-01B8A70FF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730"/>
              <a:ext cx="384" cy="333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15" name="Rectangle 15">
              <a:extLst>
                <a:ext uri="{FF2B5EF4-FFF2-40B4-BE49-F238E27FC236}">
                  <a16:creationId xmlns:a16="http://schemas.microsoft.com/office/drawing/2014/main" id="{E8BBA0EC-D505-42CC-8A87-C1D0DFEE5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730"/>
              <a:ext cx="384" cy="333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16" name="Rectangle 16">
              <a:extLst>
                <a:ext uri="{FF2B5EF4-FFF2-40B4-BE49-F238E27FC236}">
                  <a16:creationId xmlns:a16="http://schemas.microsoft.com/office/drawing/2014/main" id="{1FAA1E1D-2701-4B2C-A87F-92D8CECE1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397"/>
              <a:ext cx="384" cy="33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17" name="Rectangle 17">
              <a:extLst>
                <a:ext uri="{FF2B5EF4-FFF2-40B4-BE49-F238E27FC236}">
                  <a16:creationId xmlns:a16="http://schemas.microsoft.com/office/drawing/2014/main" id="{48F9C2CC-8C0C-4581-8FA1-8DCC41755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397"/>
              <a:ext cx="384" cy="33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18" name="Rectangle 18">
              <a:extLst>
                <a:ext uri="{FF2B5EF4-FFF2-40B4-BE49-F238E27FC236}">
                  <a16:creationId xmlns:a16="http://schemas.microsoft.com/office/drawing/2014/main" id="{66BC6289-2FB6-43A2-B3A2-AEA3C588B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397"/>
              <a:ext cx="384" cy="33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19" name="Rectangle 19">
              <a:extLst>
                <a:ext uri="{FF2B5EF4-FFF2-40B4-BE49-F238E27FC236}">
                  <a16:creationId xmlns:a16="http://schemas.microsoft.com/office/drawing/2014/main" id="{B687C0C1-267C-43CF-A7B0-9EBF03234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397"/>
              <a:ext cx="384" cy="3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zh-CN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09620" name="Line 20">
              <a:extLst>
                <a:ext uri="{FF2B5EF4-FFF2-40B4-BE49-F238E27FC236}">
                  <a16:creationId xmlns:a16="http://schemas.microsoft.com/office/drawing/2014/main" id="{8A668FCD-0059-4994-BDDE-A1D27ABF6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397"/>
              <a:ext cx="1536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21" name="Line 21">
              <a:extLst>
                <a:ext uri="{FF2B5EF4-FFF2-40B4-BE49-F238E27FC236}">
                  <a16:creationId xmlns:a16="http://schemas.microsoft.com/office/drawing/2014/main" id="{FD976174-89F9-4CF3-8232-5E857BAE52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730"/>
              <a:ext cx="153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22" name="Line 22">
              <a:extLst>
                <a:ext uri="{FF2B5EF4-FFF2-40B4-BE49-F238E27FC236}">
                  <a16:creationId xmlns:a16="http://schemas.microsoft.com/office/drawing/2014/main" id="{CF8AC957-B877-4BEB-91E0-3730CDB1A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063"/>
              <a:ext cx="153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23" name="Line 23">
              <a:extLst>
                <a:ext uri="{FF2B5EF4-FFF2-40B4-BE49-F238E27FC236}">
                  <a16:creationId xmlns:a16="http://schemas.microsoft.com/office/drawing/2014/main" id="{E65BC182-2CAB-45D7-BEFD-6E71657A8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396"/>
              <a:ext cx="153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24" name="Line 24">
              <a:extLst>
                <a:ext uri="{FF2B5EF4-FFF2-40B4-BE49-F238E27FC236}">
                  <a16:creationId xmlns:a16="http://schemas.microsoft.com/office/drawing/2014/main" id="{AB9D98DA-7D4B-4830-B607-E46EF2FB7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728"/>
              <a:ext cx="1536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25" name="Line 25">
              <a:extLst>
                <a:ext uri="{FF2B5EF4-FFF2-40B4-BE49-F238E27FC236}">
                  <a16:creationId xmlns:a16="http://schemas.microsoft.com/office/drawing/2014/main" id="{521FE931-5DD6-4F67-A5A4-C298B3C518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397"/>
              <a:ext cx="0" cy="1331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26" name="Line 26">
              <a:extLst>
                <a:ext uri="{FF2B5EF4-FFF2-40B4-BE49-F238E27FC236}">
                  <a16:creationId xmlns:a16="http://schemas.microsoft.com/office/drawing/2014/main" id="{10302A9E-7F79-4964-874F-3417D30B7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397"/>
              <a:ext cx="0" cy="133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27" name="Line 27">
              <a:extLst>
                <a:ext uri="{FF2B5EF4-FFF2-40B4-BE49-F238E27FC236}">
                  <a16:creationId xmlns:a16="http://schemas.microsoft.com/office/drawing/2014/main" id="{1A7005D4-6930-4364-8C46-A02A7E929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397"/>
              <a:ext cx="0" cy="133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28" name="Line 28">
              <a:extLst>
                <a:ext uri="{FF2B5EF4-FFF2-40B4-BE49-F238E27FC236}">
                  <a16:creationId xmlns:a16="http://schemas.microsoft.com/office/drawing/2014/main" id="{D3DF6D58-EBE9-435C-8737-A7271AAD94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397"/>
              <a:ext cx="0" cy="133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29" name="Line 29">
              <a:extLst>
                <a:ext uri="{FF2B5EF4-FFF2-40B4-BE49-F238E27FC236}">
                  <a16:creationId xmlns:a16="http://schemas.microsoft.com/office/drawing/2014/main" id="{74C162FA-3F02-4007-86B9-D039A47E8E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396"/>
              <a:ext cx="0" cy="33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30" name="Line 30">
              <a:extLst>
                <a:ext uri="{FF2B5EF4-FFF2-40B4-BE49-F238E27FC236}">
                  <a16:creationId xmlns:a16="http://schemas.microsoft.com/office/drawing/2014/main" id="{2C580439-664E-4CC3-9B14-EA1CEA3076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397"/>
              <a:ext cx="0" cy="999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09631" name="AutoShape 31">
            <a:extLst>
              <a:ext uri="{FF2B5EF4-FFF2-40B4-BE49-F238E27FC236}">
                <a16:creationId xmlns:a16="http://schemas.microsoft.com/office/drawing/2014/main" id="{C0C6AC69-6B27-4C51-A5CB-2D969AF5C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755900"/>
            <a:ext cx="1727200" cy="966788"/>
          </a:xfrm>
          <a:prstGeom prst="rightArrow">
            <a:avLst>
              <a:gd name="adj1" fmla="val 50000"/>
              <a:gd name="adj2" fmla="val 44663"/>
            </a:avLst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9659" name="Group 59">
            <a:extLst>
              <a:ext uri="{FF2B5EF4-FFF2-40B4-BE49-F238E27FC236}">
                <a16:creationId xmlns:a16="http://schemas.microsoft.com/office/drawing/2014/main" id="{0A92B635-87B8-4136-9A77-BB1A31155A95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990600"/>
            <a:ext cx="1524000" cy="5257800"/>
            <a:chOff x="4368" y="720"/>
            <a:chExt cx="576" cy="2976"/>
          </a:xfrm>
        </p:grpSpPr>
        <p:sp>
          <p:nvSpPr>
            <p:cNvPr id="409632" name="Rectangle 32">
              <a:extLst>
                <a:ext uri="{FF2B5EF4-FFF2-40B4-BE49-F238E27FC236}">
                  <a16:creationId xmlns:a16="http://schemas.microsoft.com/office/drawing/2014/main" id="{FE24463C-AD4D-4618-9D83-05F041330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398"/>
              <a:ext cx="576" cy="29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000">
                  <a:solidFill>
                    <a:schemeClr val="tx1"/>
                  </a:solidFill>
                </a:rPr>
                <a:t>  Rn</a:t>
              </a:r>
            </a:p>
          </p:txBody>
        </p:sp>
        <p:sp>
          <p:nvSpPr>
            <p:cNvPr id="409633" name="Rectangle 33">
              <a:extLst>
                <a:ext uri="{FF2B5EF4-FFF2-40B4-BE49-F238E27FC236}">
                  <a16:creationId xmlns:a16="http://schemas.microsoft.com/office/drawing/2014/main" id="{4AA4CB62-77E9-48A7-8A34-322E2C6D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101"/>
              <a:ext cx="576" cy="29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000">
                  <a:solidFill>
                    <a:schemeClr val="tx1"/>
                  </a:solidFill>
                </a:rPr>
                <a:t>  Gn</a:t>
              </a:r>
            </a:p>
          </p:txBody>
        </p:sp>
        <p:sp>
          <p:nvSpPr>
            <p:cNvPr id="409634" name="Rectangle 34">
              <a:extLst>
                <a:ext uri="{FF2B5EF4-FFF2-40B4-BE49-F238E27FC236}">
                  <a16:creationId xmlns:a16="http://schemas.microsoft.com/office/drawing/2014/main" id="{958B1EAA-A998-435B-AE42-A0BB262F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803"/>
              <a:ext cx="576" cy="29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000">
                  <a:solidFill>
                    <a:schemeClr val="tx1"/>
                  </a:solidFill>
                </a:rPr>
                <a:t>  Bn</a:t>
              </a:r>
            </a:p>
          </p:txBody>
        </p:sp>
        <p:sp>
          <p:nvSpPr>
            <p:cNvPr id="409635" name="Rectangle 35">
              <a:extLst>
                <a:ext uri="{FF2B5EF4-FFF2-40B4-BE49-F238E27FC236}">
                  <a16:creationId xmlns:a16="http://schemas.microsoft.com/office/drawing/2014/main" id="{ED149F20-0CF3-4360-99BD-908E50843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506"/>
              <a:ext cx="576" cy="29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000">
                  <a:solidFill>
                    <a:schemeClr val="tx1"/>
                  </a:solidFill>
                </a:rPr>
                <a:t>   :</a:t>
              </a:r>
            </a:p>
          </p:txBody>
        </p:sp>
        <p:sp>
          <p:nvSpPr>
            <p:cNvPr id="409636" name="Rectangle 36">
              <a:extLst>
                <a:ext uri="{FF2B5EF4-FFF2-40B4-BE49-F238E27FC236}">
                  <a16:creationId xmlns:a16="http://schemas.microsoft.com/office/drawing/2014/main" id="{24BF516A-889A-4262-A8F5-0735ECC2D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208"/>
              <a:ext cx="576" cy="29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000">
                  <a:solidFill>
                    <a:schemeClr val="tx1"/>
                  </a:solidFill>
                </a:rPr>
                <a:t>  R2</a:t>
              </a:r>
            </a:p>
          </p:txBody>
        </p:sp>
        <p:sp>
          <p:nvSpPr>
            <p:cNvPr id="409637" name="Rectangle 37">
              <a:extLst>
                <a:ext uri="{FF2B5EF4-FFF2-40B4-BE49-F238E27FC236}">
                  <a16:creationId xmlns:a16="http://schemas.microsoft.com/office/drawing/2014/main" id="{5AE76B2F-0071-4F53-8476-3A999B828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910"/>
              <a:ext cx="576" cy="29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000">
                  <a:solidFill>
                    <a:schemeClr val="tx1"/>
                  </a:solidFill>
                </a:rPr>
                <a:t>  G2</a:t>
              </a:r>
            </a:p>
          </p:txBody>
        </p:sp>
        <p:sp>
          <p:nvSpPr>
            <p:cNvPr id="409638" name="Rectangle 38">
              <a:extLst>
                <a:ext uri="{FF2B5EF4-FFF2-40B4-BE49-F238E27FC236}">
                  <a16:creationId xmlns:a16="http://schemas.microsoft.com/office/drawing/2014/main" id="{19BFF25D-8F61-406B-99EC-1C9F967A3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613"/>
              <a:ext cx="576" cy="29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000">
                  <a:solidFill>
                    <a:schemeClr val="tx1"/>
                  </a:solidFill>
                </a:rPr>
                <a:t>  B2</a:t>
              </a:r>
            </a:p>
          </p:txBody>
        </p:sp>
        <p:sp>
          <p:nvSpPr>
            <p:cNvPr id="409639" name="Rectangle 39">
              <a:extLst>
                <a:ext uri="{FF2B5EF4-FFF2-40B4-BE49-F238E27FC236}">
                  <a16:creationId xmlns:a16="http://schemas.microsoft.com/office/drawing/2014/main" id="{2AB3A743-3390-4412-9698-61ADB191C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315"/>
              <a:ext cx="576" cy="29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000">
                  <a:solidFill>
                    <a:schemeClr val="tx1"/>
                  </a:solidFill>
                </a:rPr>
                <a:t>  R1</a:t>
              </a:r>
            </a:p>
          </p:txBody>
        </p:sp>
        <p:sp>
          <p:nvSpPr>
            <p:cNvPr id="409640" name="Rectangle 40">
              <a:extLst>
                <a:ext uri="{FF2B5EF4-FFF2-40B4-BE49-F238E27FC236}">
                  <a16:creationId xmlns:a16="http://schemas.microsoft.com/office/drawing/2014/main" id="{8C390300-A3ED-4783-A222-7ADFF81A2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018"/>
              <a:ext cx="576" cy="29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000">
                  <a:solidFill>
                    <a:schemeClr val="tx1"/>
                  </a:solidFill>
                </a:rPr>
                <a:t>  G1</a:t>
              </a:r>
            </a:p>
          </p:txBody>
        </p:sp>
        <p:sp>
          <p:nvSpPr>
            <p:cNvPr id="409641" name="Rectangle 41">
              <a:extLst>
                <a:ext uri="{FF2B5EF4-FFF2-40B4-BE49-F238E27FC236}">
                  <a16:creationId xmlns:a16="http://schemas.microsoft.com/office/drawing/2014/main" id="{36A39F78-96E9-4B8B-803D-390E8130F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720"/>
              <a:ext cx="576" cy="29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663300"/>
                </a:buClr>
                <a:buSzPct val="80000"/>
                <a:buFont typeface="Wingdings" panose="05000000000000000000" pitchFamily="2" charset="2"/>
                <a:buChar char="n"/>
                <a:defRPr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Clr>
                  <a:schemeClr val="tx1"/>
                </a:buClr>
                <a:buFont typeface="Verdana" panose="020B0604030504040204" pitchFamily="34" charset="0"/>
                <a:buChar char="–"/>
                <a:defRPr sz="1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>
                <a:spcBef>
                  <a:spcPct val="25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sz="1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zh-CN" sz="1000">
                  <a:solidFill>
                    <a:schemeClr val="tx1"/>
                  </a:solidFill>
                </a:rPr>
                <a:t>  B1</a:t>
              </a:r>
            </a:p>
          </p:txBody>
        </p:sp>
        <p:sp>
          <p:nvSpPr>
            <p:cNvPr id="409642" name="Line 42">
              <a:extLst>
                <a:ext uri="{FF2B5EF4-FFF2-40B4-BE49-F238E27FC236}">
                  <a16:creationId xmlns:a16="http://schemas.microsoft.com/office/drawing/2014/main" id="{68E7E0AF-2703-4595-928B-A4ED922A4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720"/>
              <a:ext cx="576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43" name="Line 43">
              <a:extLst>
                <a:ext uri="{FF2B5EF4-FFF2-40B4-BE49-F238E27FC236}">
                  <a16:creationId xmlns:a16="http://schemas.microsoft.com/office/drawing/2014/main" id="{AF9A285D-E829-4685-8FC1-478263986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018"/>
              <a:ext cx="57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44" name="Line 44">
              <a:extLst>
                <a:ext uri="{FF2B5EF4-FFF2-40B4-BE49-F238E27FC236}">
                  <a16:creationId xmlns:a16="http://schemas.microsoft.com/office/drawing/2014/main" id="{3BC9476E-A73E-4ECF-B29A-1BDE63C1DE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315"/>
              <a:ext cx="57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45" name="Line 45">
              <a:extLst>
                <a:ext uri="{FF2B5EF4-FFF2-40B4-BE49-F238E27FC236}">
                  <a16:creationId xmlns:a16="http://schemas.microsoft.com/office/drawing/2014/main" id="{A7B94C46-B09B-43CA-8C59-A7227B14F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613"/>
              <a:ext cx="57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46" name="Line 46">
              <a:extLst>
                <a:ext uri="{FF2B5EF4-FFF2-40B4-BE49-F238E27FC236}">
                  <a16:creationId xmlns:a16="http://schemas.microsoft.com/office/drawing/2014/main" id="{B21A6547-3CDF-4E1E-B8ED-FAEB3A945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910"/>
              <a:ext cx="57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47" name="Line 47">
              <a:extLst>
                <a:ext uri="{FF2B5EF4-FFF2-40B4-BE49-F238E27FC236}">
                  <a16:creationId xmlns:a16="http://schemas.microsoft.com/office/drawing/2014/main" id="{8B4C1B0F-B9A3-4388-B63D-0C2CF9798F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208"/>
              <a:ext cx="57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48" name="Line 48">
              <a:extLst>
                <a:ext uri="{FF2B5EF4-FFF2-40B4-BE49-F238E27FC236}">
                  <a16:creationId xmlns:a16="http://schemas.microsoft.com/office/drawing/2014/main" id="{FAC48089-E069-4189-A2CA-8208D71E5C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506"/>
              <a:ext cx="57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49" name="Line 49">
              <a:extLst>
                <a:ext uri="{FF2B5EF4-FFF2-40B4-BE49-F238E27FC236}">
                  <a16:creationId xmlns:a16="http://schemas.microsoft.com/office/drawing/2014/main" id="{C1BE4E4B-1F8C-4D56-BA6B-884EBC7C2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803"/>
              <a:ext cx="57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50" name="Line 50">
              <a:extLst>
                <a:ext uri="{FF2B5EF4-FFF2-40B4-BE49-F238E27FC236}">
                  <a16:creationId xmlns:a16="http://schemas.microsoft.com/office/drawing/2014/main" id="{F4EBA2FE-1881-4C27-BCD3-F39AB4302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101"/>
              <a:ext cx="57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51" name="Line 51">
              <a:extLst>
                <a:ext uri="{FF2B5EF4-FFF2-40B4-BE49-F238E27FC236}">
                  <a16:creationId xmlns:a16="http://schemas.microsoft.com/office/drawing/2014/main" id="{B8182FF2-D1B7-4F16-BAFD-9A96AF91F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398"/>
              <a:ext cx="57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52" name="Line 52">
              <a:extLst>
                <a:ext uri="{FF2B5EF4-FFF2-40B4-BE49-F238E27FC236}">
                  <a16:creationId xmlns:a16="http://schemas.microsoft.com/office/drawing/2014/main" id="{F7D97401-CDEE-4B8D-A66C-17D424CE93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696"/>
              <a:ext cx="576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53" name="Line 53">
              <a:extLst>
                <a:ext uri="{FF2B5EF4-FFF2-40B4-BE49-F238E27FC236}">
                  <a16:creationId xmlns:a16="http://schemas.microsoft.com/office/drawing/2014/main" id="{654EE425-33B9-4C4C-82E2-9AF33DFD1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720"/>
              <a:ext cx="0" cy="2976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654" name="Line 54">
              <a:extLst>
                <a:ext uri="{FF2B5EF4-FFF2-40B4-BE49-F238E27FC236}">
                  <a16:creationId xmlns:a16="http://schemas.microsoft.com/office/drawing/2014/main" id="{624C017A-0550-477A-95A1-9D7EC9B6F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720"/>
              <a:ext cx="0" cy="2976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09655" name="Rectangle 55">
            <a:extLst>
              <a:ext uri="{FF2B5EF4-FFF2-40B4-BE49-F238E27FC236}">
                <a16:creationId xmlns:a16="http://schemas.microsoft.com/office/drawing/2014/main" id="{C4516BC3-07E3-4908-BB88-6A0C7EEBB4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143000"/>
            <a:ext cx="8001000" cy="533400"/>
          </a:xfrm>
        </p:spPr>
        <p:txBody>
          <a:bodyPr/>
          <a:lstStyle/>
          <a:p>
            <a:r>
              <a:rPr kumimoji="1" lang="zh-CN" altLang="en-US" b="0">
                <a:solidFill>
                  <a:schemeClr val="tx1"/>
                </a:solidFill>
              </a:rPr>
              <a:t>位图是</a:t>
            </a:r>
            <a:r>
              <a:rPr kumimoji="1" lang="en-US" altLang="zh-CN" b="0">
                <a:solidFill>
                  <a:schemeClr val="tx1"/>
                </a:solidFill>
              </a:rPr>
              <a:t>24</a:t>
            </a:r>
            <a:r>
              <a:rPr kumimoji="1" lang="zh-CN" altLang="en-US" b="0">
                <a:solidFill>
                  <a:schemeClr val="tx1"/>
                </a:solidFill>
              </a:rPr>
              <a:t>位（真彩色）时，无调色板</a:t>
            </a:r>
          </a:p>
        </p:txBody>
      </p:sp>
      <p:sp>
        <p:nvSpPr>
          <p:cNvPr id="60" name="Rectangle 2">
            <a:extLst>
              <a:ext uri="{FF2B5EF4-FFF2-40B4-BE49-F238E27FC236}">
                <a16:creationId xmlns:a16="http://schemas.microsoft.com/office/drawing/2014/main" id="{9A792976-9793-406B-B9DD-E9B2FD52D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日期占位符 3">
            <a:extLst>
              <a:ext uri="{FF2B5EF4-FFF2-40B4-BE49-F238E27FC236}">
                <a16:creationId xmlns:a16="http://schemas.microsoft.com/office/drawing/2014/main" id="{AC5ED42A-373E-4004-9C3F-5F0364BF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40" name="灯片编号占位符 5">
            <a:extLst>
              <a:ext uri="{FF2B5EF4-FFF2-40B4-BE49-F238E27FC236}">
                <a16:creationId xmlns:a16="http://schemas.microsoft.com/office/drawing/2014/main" id="{18539BAB-E367-4F04-8B2D-FE21F0A3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628E2-8893-4D61-8252-464543D31C7F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7D365A9C-A8B5-4ADC-905B-C8C4C58CD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886200"/>
            <a:ext cx="13716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6404" name="Rectangle 4">
            <a:extLst>
              <a:ext uri="{FF2B5EF4-FFF2-40B4-BE49-F238E27FC236}">
                <a16:creationId xmlns:a16="http://schemas.microsoft.com/office/drawing/2014/main" id="{F083DEE0-7016-42DC-8285-273C4702B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4648200"/>
            <a:ext cx="3048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6405" name="Line 5">
            <a:extLst>
              <a:ext uri="{FF2B5EF4-FFF2-40B4-BE49-F238E27FC236}">
                <a16:creationId xmlns:a16="http://schemas.microsoft.com/office/drawing/2014/main" id="{7ED79F2F-01BC-4AFD-98C9-606DC9C737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5050" y="4648200"/>
            <a:ext cx="0" cy="1524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7DBE18D2-10AB-4588-BAE9-AA5D77E91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3962400"/>
            <a:ext cx="7620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6407" name="Line 7">
            <a:extLst>
              <a:ext uri="{FF2B5EF4-FFF2-40B4-BE49-F238E27FC236}">
                <a16:creationId xmlns:a16="http://schemas.microsoft.com/office/drawing/2014/main" id="{6DD66567-ED88-4C86-BD4A-F0D92A2D06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7650" y="3962400"/>
            <a:ext cx="0" cy="15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08" name="Line 8">
            <a:extLst>
              <a:ext uri="{FF2B5EF4-FFF2-40B4-BE49-F238E27FC236}">
                <a16:creationId xmlns:a16="http://schemas.microsoft.com/office/drawing/2014/main" id="{632078CF-6311-4516-B58F-1FBE3CBEAD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7650" y="3962400"/>
            <a:ext cx="762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09" name="Line 9">
            <a:extLst>
              <a:ext uri="{FF2B5EF4-FFF2-40B4-BE49-F238E27FC236}">
                <a16:creationId xmlns:a16="http://schemas.microsoft.com/office/drawing/2014/main" id="{01E9328B-B9CA-41BE-AD66-E541473920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7650" y="3962400"/>
            <a:ext cx="152400" cy="15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10" name="Line 10">
            <a:extLst>
              <a:ext uri="{FF2B5EF4-FFF2-40B4-BE49-F238E27FC236}">
                <a16:creationId xmlns:a16="http://schemas.microsoft.com/office/drawing/2014/main" id="{429607A6-DB57-4EA6-A8D2-0297E522CC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2450" y="3962400"/>
            <a:ext cx="76200" cy="15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11" name="Line 11">
            <a:extLst>
              <a:ext uri="{FF2B5EF4-FFF2-40B4-BE49-F238E27FC236}">
                <a16:creationId xmlns:a16="http://schemas.microsoft.com/office/drawing/2014/main" id="{282EB8A1-078F-4817-8AA1-4226D5AFBA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6250" y="3962400"/>
            <a:ext cx="76200" cy="15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12" name="Line 12">
            <a:extLst>
              <a:ext uri="{FF2B5EF4-FFF2-40B4-BE49-F238E27FC236}">
                <a16:creationId xmlns:a16="http://schemas.microsoft.com/office/drawing/2014/main" id="{CB4CEE11-C3CF-4994-9DCA-A7123A7CF4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63850" y="3962400"/>
            <a:ext cx="152400" cy="15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13" name="Line 13">
            <a:extLst>
              <a:ext uri="{FF2B5EF4-FFF2-40B4-BE49-F238E27FC236}">
                <a16:creationId xmlns:a16="http://schemas.microsoft.com/office/drawing/2014/main" id="{83D09063-9A26-43B1-B50B-71E3131051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0050" y="4038600"/>
            <a:ext cx="762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86414" name="Group 14">
            <a:extLst>
              <a:ext uri="{FF2B5EF4-FFF2-40B4-BE49-F238E27FC236}">
                <a16:creationId xmlns:a16="http://schemas.microsoft.com/office/drawing/2014/main" id="{21BE6966-493B-4166-9720-57FB8CFBAF32}"/>
              </a:ext>
            </a:extLst>
          </p:cNvPr>
          <p:cNvGrpSpPr>
            <a:grpSpLocks/>
          </p:cNvGrpSpPr>
          <p:nvPr/>
        </p:nvGrpSpPr>
        <p:grpSpPr bwMode="auto">
          <a:xfrm>
            <a:off x="2406650" y="4419600"/>
            <a:ext cx="762000" cy="152400"/>
            <a:chOff x="1776" y="2304"/>
            <a:chExt cx="480" cy="96"/>
          </a:xfrm>
        </p:grpSpPr>
        <p:sp>
          <p:nvSpPr>
            <p:cNvPr id="486415" name="Rectangle 15">
              <a:extLst>
                <a:ext uri="{FF2B5EF4-FFF2-40B4-BE49-F238E27FC236}">
                  <a16:creationId xmlns:a16="http://schemas.microsoft.com/office/drawing/2014/main" id="{906AF6D9-AE3E-439F-89E2-F1A51E22F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304"/>
              <a:ext cx="480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6416" name="Line 16">
              <a:extLst>
                <a:ext uri="{FF2B5EF4-FFF2-40B4-BE49-F238E27FC236}">
                  <a16:creationId xmlns:a16="http://schemas.microsoft.com/office/drawing/2014/main" id="{3AB4EC07-6A8B-4B39-95DB-E28E76102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304"/>
              <a:ext cx="0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17" name="Line 17">
              <a:extLst>
                <a:ext uri="{FF2B5EF4-FFF2-40B4-BE49-F238E27FC236}">
                  <a16:creationId xmlns:a16="http://schemas.microsoft.com/office/drawing/2014/main" id="{569E8849-D166-4C17-BCAA-6E9C9A5126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304"/>
              <a:ext cx="48" cy="4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18" name="Line 18">
              <a:extLst>
                <a:ext uri="{FF2B5EF4-FFF2-40B4-BE49-F238E27FC236}">
                  <a16:creationId xmlns:a16="http://schemas.microsoft.com/office/drawing/2014/main" id="{90E32E28-6B6D-4486-9A9C-5F3B0C262C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304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19" name="Line 19">
              <a:extLst>
                <a:ext uri="{FF2B5EF4-FFF2-40B4-BE49-F238E27FC236}">
                  <a16:creationId xmlns:a16="http://schemas.microsoft.com/office/drawing/2014/main" id="{AD542F95-83D2-4539-9568-9AB15A674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2304"/>
              <a:ext cx="48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20" name="Line 20">
              <a:extLst>
                <a:ext uri="{FF2B5EF4-FFF2-40B4-BE49-F238E27FC236}">
                  <a16:creationId xmlns:a16="http://schemas.microsoft.com/office/drawing/2014/main" id="{B89F3BDF-FBF2-461D-B544-122D0446A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2304"/>
              <a:ext cx="48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21" name="Line 21">
              <a:extLst>
                <a:ext uri="{FF2B5EF4-FFF2-40B4-BE49-F238E27FC236}">
                  <a16:creationId xmlns:a16="http://schemas.microsoft.com/office/drawing/2014/main" id="{4AC100A1-E3C4-4A98-ABA1-F0502BE89A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304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22" name="Line 22">
              <a:extLst>
                <a:ext uri="{FF2B5EF4-FFF2-40B4-BE49-F238E27FC236}">
                  <a16:creationId xmlns:a16="http://schemas.microsoft.com/office/drawing/2014/main" id="{07DD2027-0E9B-4EE1-B338-4029EFF961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2352"/>
              <a:ext cx="48" cy="4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6423" name="Line 23">
            <a:extLst>
              <a:ext uri="{FF2B5EF4-FFF2-40B4-BE49-F238E27FC236}">
                <a16:creationId xmlns:a16="http://schemas.microsoft.com/office/drawing/2014/main" id="{DABE67FB-AB7E-4C6A-8F70-2DF4F8BC3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9650" y="4343400"/>
            <a:ext cx="76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86424" name="Object 24">
            <a:extLst>
              <a:ext uri="{FF2B5EF4-FFF2-40B4-BE49-F238E27FC236}">
                <a16:creationId xmlns:a16="http://schemas.microsoft.com/office/drawing/2014/main" id="{F4779FAE-1A98-40F6-B4C9-F8778B69DB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342707"/>
              </p:ext>
            </p:extLst>
          </p:nvPr>
        </p:nvGraphicFramePr>
        <p:xfrm>
          <a:off x="3778250" y="4191000"/>
          <a:ext cx="55245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8" name="位图图像" r:id="rId3" imgW="552527" imgH="152260" progId="Paint.Picture">
                  <p:embed/>
                </p:oleObj>
              </mc:Choice>
              <mc:Fallback>
                <p:oleObj name="位图图像" r:id="rId3" imgW="552527" imgH="152260" progId="Paint.Picture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4191000"/>
                        <a:ext cx="55245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6425" name="Freeform 25">
            <a:extLst>
              <a:ext uri="{FF2B5EF4-FFF2-40B4-BE49-F238E27FC236}">
                <a16:creationId xmlns:a16="http://schemas.microsoft.com/office/drawing/2014/main" id="{33234D2C-3637-421B-8693-9D34B9E5F1FC}"/>
              </a:ext>
            </a:extLst>
          </p:cNvPr>
          <p:cNvSpPr>
            <a:spLocks/>
          </p:cNvSpPr>
          <p:nvPr/>
        </p:nvSpPr>
        <p:spPr bwMode="auto">
          <a:xfrm>
            <a:off x="3092450" y="3708400"/>
            <a:ext cx="1066800" cy="406400"/>
          </a:xfrm>
          <a:custGeom>
            <a:avLst/>
            <a:gdLst>
              <a:gd name="T0" fmla="*/ 0 w 672"/>
              <a:gd name="T1" fmla="*/ 160 h 256"/>
              <a:gd name="T2" fmla="*/ 432 w 672"/>
              <a:gd name="T3" fmla="*/ 16 h 256"/>
              <a:gd name="T4" fmla="*/ 672 w 672"/>
              <a:gd name="T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256">
                <a:moveTo>
                  <a:pt x="0" y="160"/>
                </a:moveTo>
                <a:cubicBezTo>
                  <a:pt x="160" y="80"/>
                  <a:pt x="320" y="0"/>
                  <a:pt x="432" y="16"/>
                </a:cubicBezTo>
                <a:cubicBezTo>
                  <a:pt x="544" y="32"/>
                  <a:pt x="632" y="216"/>
                  <a:pt x="672" y="25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26" name="Freeform 26">
            <a:extLst>
              <a:ext uri="{FF2B5EF4-FFF2-40B4-BE49-F238E27FC236}">
                <a16:creationId xmlns:a16="http://schemas.microsoft.com/office/drawing/2014/main" id="{1E79F56F-7C8E-461F-9C41-068DE5A5AEBF}"/>
              </a:ext>
            </a:extLst>
          </p:cNvPr>
          <p:cNvSpPr>
            <a:spLocks/>
          </p:cNvSpPr>
          <p:nvPr/>
        </p:nvSpPr>
        <p:spPr bwMode="auto">
          <a:xfrm>
            <a:off x="958850" y="3530600"/>
            <a:ext cx="1828800" cy="1117600"/>
          </a:xfrm>
          <a:custGeom>
            <a:avLst/>
            <a:gdLst>
              <a:gd name="T0" fmla="*/ 0 w 1152"/>
              <a:gd name="T1" fmla="*/ 704 h 704"/>
              <a:gd name="T2" fmla="*/ 576 w 1152"/>
              <a:gd name="T3" fmla="*/ 80 h 704"/>
              <a:gd name="T4" fmla="*/ 1152 w 1152"/>
              <a:gd name="T5" fmla="*/ 22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704">
                <a:moveTo>
                  <a:pt x="0" y="704"/>
                </a:moveTo>
                <a:cubicBezTo>
                  <a:pt x="192" y="432"/>
                  <a:pt x="384" y="160"/>
                  <a:pt x="576" y="80"/>
                </a:cubicBezTo>
                <a:cubicBezTo>
                  <a:pt x="768" y="0"/>
                  <a:pt x="1056" y="200"/>
                  <a:pt x="1152" y="224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27" name="Freeform 27">
            <a:extLst>
              <a:ext uri="{FF2B5EF4-FFF2-40B4-BE49-F238E27FC236}">
                <a16:creationId xmlns:a16="http://schemas.microsoft.com/office/drawing/2014/main" id="{8F7B28DF-4C74-41DF-B334-F39E38124330}"/>
              </a:ext>
            </a:extLst>
          </p:cNvPr>
          <p:cNvSpPr>
            <a:spLocks/>
          </p:cNvSpPr>
          <p:nvPr/>
        </p:nvSpPr>
        <p:spPr bwMode="auto">
          <a:xfrm>
            <a:off x="1187450" y="4648200"/>
            <a:ext cx="1676400" cy="482600"/>
          </a:xfrm>
          <a:custGeom>
            <a:avLst/>
            <a:gdLst>
              <a:gd name="T0" fmla="*/ 0 w 1056"/>
              <a:gd name="T1" fmla="*/ 96 h 304"/>
              <a:gd name="T2" fmla="*/ 240 w 1056"/>
              <a:gd name="T3" fmla="*/ 288 h 304"/>
              <a:gd name="T4" fmla="*/ 1056 w 1056"/>
              <a:gd name="T5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6" h="304">
                <a:moveTo>
                  <a:pt x="0" y="96"/>
                </a:moveTo>
                <a:cubicBezTo>
                  <a:pt x="32" y="200"/>
                  <a:pt x="64" y="304"/>
                  <a:pt x="240" y="288"/>
                </a:cubicBezTo>
                <a:cubicBezTo>
                  <a:pt x="416" y="272"/>
                  <a:pt x="920" y="48"/>
                  <a:pt x="1056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28" name="Freeform 28">
            <a:extLst>
              <a:ext uri="{FF2B5EF4-FFF2-40B4-BE49-F238E27FC236}">
                <a16:creationId xmlns:a16="http://schemas.microsoft.com/office/drawing/2014/main" id="{103790BB-C812-464E-84D4-DD7D970DCFD5}"/>
              </a:ext>
            </a:extLst>
          </p:cNvPr>
          <p:cNvSpPr>
            <a:spLocks/>
          </p:cNvSpPr>
          <p:nvPr/>
        </p:nvSpPr>
        <p:spPr bwMode="auto">
          <a:xfrm>
            <a:off x="3016250" y="4343400"/>
            <a:ext cx="914400" cy="508000"/>
          </a:xfrm>
          <a:custGeom>
            <a:avLst/>
            <a:gdLst>
              <a:gd name="T0" fmla="*/ 0 w 576"/>
              <a:gd name="T1" fmla="*/ 192 h 320"/>
              <a:gd name="T2" fmla="*/ 240 w 576"/>
              <a:gd name="T3" fmla="*/ 288 h 320"/>
              <a:gd name="T4" fmla="*/ 576 w 576"/>
              <a:gd name="T5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320">
                <a:moveTo>
                  <a:pt x="0" y="192"/>
                </a:moveTo>
                <a:cubicBezTo>
                  <a:pt x="72" y="256"/>
                  <a:pt x="144" y="320"/>
                  <a:pt x="240" y="288"/>
                </a:cubicBezTo>
                <a:cubicBezTo>
                  <a:pt x="336" y="256"/>
                  <a:pt x="456" y="128"/>
                  <a:pt x="576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29" name="Rectangle 29">
            <a:extLst>
              <a:ext uri="{FF2B5EF4-FFF2-40B4-BE49-F238E27FC236}">
                <a16:creationId xmlns:a16="http://schemas.microsoft.com/office/drawing/2014/main" id="{57FEA942-2262-48AB-BE82-EBB45A233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50" y="3962400"/>
            <a:ext cx="9144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6430" name="Line 30">
            <a:extLst>
              <a:ext uri="{FF2B5EF4-FFF2-40B4-BE49-F238E27FC236}">
                <a16:creationId xmlns:a16="http://schemas.microsoft.com/office/drawing/2014/main" id="{5E58A512-4DDF-40E2-9C1E-80C34177E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5250" y="4572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31" name="Line 31">
            <a:extLst>
              <a:ext uri="{FF2B5EF4-FFF2-40B4-BE49-F238E27FC236}">
                <a16:creationId xmlns:a16="http://schemas.microsoft.com/office/drawing/2014/main" id="{676FC9D2-D6F3-44D8-BF86-19BEE20DC1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5250" y="4724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32" name="Rectangle 32">
            <a:extLst>
              <a:ext uri="{FF2B5EF4-FFF2-40B4-BE49-F238E27FC236}">
                <a16:creationId xmlns:a16="http://schemas.microsoft.com/office/drawing/2014/main" id="{B6FC8A24-65FD-4D15-98EF-682AE77DF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450" y="3962400"/>
            <a:ext cx="9144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6433" name="Text Box 33">
            <a:extLst>
              <a:ext uri="{FF2B5EF4-FFF2-40B4-BE49-F238E27FC236}">
                <a16:creationId xmlns:a16="http://schemas.microsoft.com/office/drawing/2014/main" id="{48F70BEC-CDC2-43C0-B002-0F20632B9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450" y="38862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Times New Roman" panose="02020603050405020304" pitchFamily="18" charset="0"/>
              </a:rPr>
              <a:t>解压</a:t>
            </a:r>
          </a:p>
        </p:txBody>
      </p:sp>
      <p:sp>
        <p:nvSpPr>
          <p:cNvPr id="486434" name="Text Box 34">
            <a:extLst>
              <a:ext uri="{FF2B5EF4-FFF2-40B4-BE49-F238E27FC236}">
                <a16:creationId xmlns:a16="http://schemas.microsoft.com/office/drawing/2014/main" id="{4BAD2A16-86E4-449B-B5C1-0FC133094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450" y="48006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Times New Roman" panose="02020603050405020304" pitchFamily="18" charset="0"/>
              </a:rPr>
              <a:t>压缩</a:t>
            </a:r>
          </a:p>
        </p:txBody>
      </p:sp>
      <p:sp>
        <p:nvSpPr>
          <p:cNvPr id="486435" name="Text Box 35">
            <a:extLst>
              <a:ext uri="{FF2B5EF4-FFF2-40B4-BE49-F238E27FC236}">
                <a16:creationId xmlns:a16="http://schemas.microsoft.com/office/drawing/2014/main" id="{36535E05-0520-435C-92BA-54D54C7E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850" y="563880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Times New Roman" panose="02020603050405020304" pitchFamily="18" charset="0"/>
              </a:rPr>
              <a:t>组合方式</a:t>
            </a:r>
          </a:p>
        </p:txBody>
      </p:sp>
      <p:sp>
        <p:nvSpPr>
          <p:cNvPr id="486436" name="Text Box 36">
            <a:extLst>
              <a:ext uri="{FF2B5EF4-FFF2-40B4-BE49-F238E27FC236}">
                <a16:creationId xmlns:a16="http://schemas.microsoft.com/office/drawing/2014/main" id="{65BA6EEB-010E-44D8-BAF9-2F1326863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650" y="320040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Times New Roman" panose="02020603050405020304" pitchFamily="18" charset="0"/>
              </a:rPr>
              <a:t>图像处理</a:t>
            </a:r>
          </a:p>
        </p:txBody>
      </p:sp>
      <p:sp>
        <p:nvSpPr>
          <p:cNvPr id="486438" name="Rectangle 38">
            <a:extLst>
              <a:ext uri="{FF2B5EF4-FFF2-40B4-BE49-F238E27FC236}">
                <a16:creationId xmlns:a16="http://schemas.microsoft.com/office/drawing/2014/main" id="{6514E299-0E77-4EA3-9354-D11A64359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66800"/>
            <a:ext cx="7967662" cy="5029200"/>
          </a:xfrm>
        </p:spPr>
        <p:txBody>
          <a:bodyPr/>
          <a:lstStyle/>
          <a:p>
            <a:pPr algn="just"/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图像的数据结构</a:t>
            </a:r>
            <a:r>
              <a:rPr lang="zh-CN" altLang="en-US" sz="2400">
                <a:solidFill>
                  <a:srgbClr val="99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>
              <a:buFont typeface="Wingdings" panose="05000000000000000000" pitchFamily="2" charset="2"/>
              <a:buNone/>
            </a:pPr>
            <a:endParaRPr lang="en-US" altLang="zh-CN" sz="80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algn="just"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	1.</a:t>
            </a:r>
            <a:r>
              <a:rPr lang="zh-CN" altLang="en-US" sz="2400">
                <a:solidFill>
                  <a:srgbClr val="0000FF"/>
                </a:solidFill>
                <a:latin typeface="宋体" panose="02010600030101010101" pitchFamily="2" charset="-122"/>
              </a:rPr>
              <a:t>组合方式：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algn="just">
              <a:buNone/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      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组合方式是在一个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byte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中存放多个像素值的方式。能节省内存，但导致计算量增加，处理程序复杂。</a:t>
            </a:r>
          </a:p>
          <a:p>
            <a:pPr algn="just">
              <a:buFont typeface="Wingdings" panose="05000000000000000000" pitchFamily="2" charset="2"/>
              <a:buNone/>
            </a:pPr>
            <a:endParaRPr lang="zh-CN" altLang="en-US" sz="240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algn="just"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9C40EE01-B639-4B2F-8CD3-FF1871D90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41CF3320-92B3-4BBE-974E-DA2B5A92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5BA8DFF2-3381-4536-A8F8-5A1C320E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5A548-B644-41F4-82CB-9CDB0F6CAEC6}" type="slidenum">
              <a:rPr lang="en-US" altLang="zh-CN"/>
              <a:pPr/>
              <a:t>49</a:t>
            </a:fld>
            <a:endParaRPr lang="en-US" altLang="zh-CN"/>
          </a:p>
        </p:txBody>
      </p:sp>
      <p:graphicFrame>
        <p:nvGraphicFramePr>
          <p:cNvPr id="487427" name="Object 3">
            <a:extLst>
              <a:ext uri="{FF2B5EF4-FFF2-40B4-BE49-F238E27FC236}">
                <a16:creationId xmlns:a16="http://schemas.microsoft.com/office/drawing/2014/main" id="{5275D8AF-4210-4CFF-ADEF-6B788E862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155368"/>
              </p:ext>
            </p:extLst>
          </p:nvPr>
        </p:nvGraphicFramePr>
        <p:xfrm>
          <a:off x="2324100" y="3144838"/>
          <a:ext cx="4495800" cy="29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" name="位图图像" r:id="rId3" imgW="1305107" imgH="1162212" progId="Paint.Picture">
                  <p:embed/>
                </p:oleObj>
              </mc:Choice>
              <mc:Fallback>
                <p:oleObj name="位图图像" r:id="rId3" imgW="1305107" imgH="116221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3144838"/>
                        <a:ext cx="4495800" cy="298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7428" name="Line 4">
            <a:extLst>
              <a:ext uri="{FF2B5EF4-FFF2-40B4-BE49-F238E27FC236}">
                <a16:creationId xmlns:a16="http://schemas.microsoft.com/office/drawing/2014/main" id="{FAA5C511-E858-4DF7-9CB8-FD6FCFCB6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491172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7429" name="Text Box 5">
            <a:extLst>
              <a:ext uri="{FF2B5EF4-FFF2-40B4-BE49-F238E27FC236}">
                <a16:creationId xmlns:a16="http://schemas.microsoft.com/office/drawing/2014/main" id="{0D996D83-F224-4D45-8964-612E3D1C9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5368925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</a:rPr>
              <a:t> n-1                       2    1    0          </a:t>
            </a:r>
          </a:p>
        </p:txBody>
      </p:sp>
      <p:sp>
        <p:nvSpPr>
          <p:cNvPr id="487430" name="Freeform 6">
            <a:extLst>
              <a:ext uri="{FF2B5EF4-FFF2-40B4-BE49-F238E27FC236}">
                <a16:creationId xmlns:a16="http://schemas.microsoft.com/office/drawing/2014/main" id="{2761925F-8B28-40C7-B05C-B8D948CA1469}"/>
              </a:ext>
            </a:extLst>
          </p:cNvPr>
          <p:cNvSpPr>
            <a:spLocks/>
          </p:cNvSpPr>
          <p:nvPr/>
        </p:nvSpPr>
        <p:spPr bwMode="auto">
          <a:xfrm>
            <a:off x="3086100" y="4378325"/>
            <a:ext cx="1588" cy="685800"/>
          </a:xfrm>
          <a:custGeom>
            <a:avLst/>
            <a:gdLst>
              <a:gd name="T0" fmla="*/ 0 w 1"/>
              <a:gd name="T1" fmla="*/ 432 h 432"/>
              <a:gd name="T2" fmla="*/ 0 w 1"/>
              <a:gd name="T3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432">
                <a:moveTo>
                  <a:pt x="0" y="432"/>
                </a:moveTo>
                <a:cubicBezTo>
                  <a:pt x="0" y="252"/>
                  <a:pt x="0" y="72"/>
                  <a:pt x="0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7431" name="Line 7">
            <a:extLst>
              <a:ext uri="{FF2B5EF4-FFF2-40B4-BE49-F238E27FC236}">
                <a16:creationId xmlns:a16="http://schemas.microsoft.com/office/drawing/2014/main" id="{6DE66544-6A32-498C-985C-D374C2FA82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38700" y="4378325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7432" name="Line 8">
            <a:extLst>
              <a:ext uri="{FF2B5EF4-FFF2-40B4-BE49-F238E27FC236}">
                <a16:creationId xmlns:a16="http://schemas.microsoft.com/office/drawing/2014/main" id="{64268273-94DE-417E-913A-DA6EB4A3C1C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5900" y="4454525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7433" name="Line 9">
            <a:extLst>
              <a:ext uri="{FF2B5EF4-FFF2-40B4-BE49-F238E27FC236}">
                <a16:creationId xmlns:a16="http://schemas.microsoft.com/office/drawing/2014/main" id="{A34C2B50-F255-4970-ACF4-BDEBD415182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81700" y="4454525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7435" name="Rectangle 11">
            <a:extLst>
              <a:ext uri="{FF2B5EF4-FFF2-40B4-BE49-F238E27FC236}">
                <a16:creationId xmlns:a16="http://schemas.microsoft.com/office/drawing/2014/main" id="{0064EFD3-E682-4E3B-B001-03AD98723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>
                <a:solidFill>
                  <a:srgbClr val="0000FF"/>
                </a:solidFill>
              </a:rPr>
              <a:t>2.</a:t>
            </a:r>
            <a:r>
              <a:rPr lang="zh-CN" altLang="en-US" sz="2400">
                <a:solidFill>
                  <a:srgbClr val="0000FF"/>
                </a:solidFill>
              </a:rPr>
              <a:t>比特面方式</a:t>
            </a:r>
            <a:endParaRPr lang="en-US" altLang="zh-CN" sz="2400">
              <a:solidFill>
                <a:srgbClr val="0000FF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按比特位存取像素，</a:t>
            </a:r>
            <a:r>
              <a:rPr lang="zh-CN" altLang="en-US" b="1">
                <a:solidFill>
                  <a:schemeClr val="tx1"/>
                </a:solidFill>
              </a:rPr>
              <a:t>即将所有像素的相同比特位</a:t>
            </a:r>
            <a:r>
              <a:rPr lang="zh-CN" altLang="en-US">
                <a:solidFill>
                  <a:schemeClr val="tx1"/>
                </a:solidFill>
              </a:rPr>
              <a:t>用一个二维数组表示，形成比特面。</a:t>
            </a:r>
          </a:p>
          <a:p>
            <a:r>
              <a:rPr lang="en-US" altLang="zh-CN">
                <a:solidFill>
                  <a:schemeClr val="tx1"/>
                </a:solidFill>
              </a:rPr>
              <a:t>n</a:t>
            </a:r>
            <a:r>
              <a:rPr lang="zh-CN" altLang="en-US">
                <a:solidFill>
                  <a:schemeClr val="tx1"/>
                </a:solidFill>
              </a:rPr>
              <a:t>个比特位的灰度图像采用比特面方式存取就有</a:t>
            </a:r>
            <a:r>
              <a:rPr lang="en-US" altLang="zh-CN">
                <a:solidFill>
                  <a:schemeClr val="tx1"/>
                </a:solidFill>
              </a:rPr>
              <a:t>n</a:t>
            </a:r>
            <a:r>
              <a:rPr lang="zh-CN" altLang="en-US">
                <a:solidFill>
                  <a:schemeClr val="tx1"/>
                </a:solidFill>
              </a:rPr>
              <a:t>个比特面。这种结构能充分利用内存空间，便于比特面之间的逻辑运算，但对灰度图像处理耗时多。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2F750C8-86C8-4B4C-B38F-2E969CF2D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>
            <a:extLst>
              <a:ext uri="{FF2B5EF4-FFF2-40B4-BE49-F238E27FC236}">
                <a16:creationId xmlns:a16="http://schemas.microsoft.com/office/drawing/2014/main" id="{F3E738BF-92DD-45F1-A6E5-6424E1035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7A249355-468B-4B39-B07F-D878437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D1DD-D162-4F13-A23F-BECBA26F9C9E}" type="slidenum">
              <a:rPr lang="en-US" altLang="zh-CN"/>
              <a:pPr/>
              <a:t>5</a:t>
            </a:fld>
            <a:endParaRPr lang="en-US" altLang="zh-CN"/>
          </a:p>
        </p:txBody>
      </p:sp>
      <p:pic>
        <p:nvPicPr>
          <p:cNvPr id="334851" name="Picture 3">
            <a:extLst>
              <a:ext uri="{FF2B5EF4-FFF2-40B4-BE49-F238E27FC236}">
                <a16:creationId xmlns:a16="http://schemas.microsoft.com/office/drawing/2014/main" id="{FAA1C7D4-17E9-4AF7-914F-6F00EDAE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" y="914400"/>
            <a:ext cx="8382000" cy="385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4852" name="Text Box 4">
            <a:extLst>
              <a:ext uri="{FF2B5EF4-FFF2-40B4-BE49-F238E27FC236}">
                <a16:creationId xmlns:a16="http://schemas.microsoft.com/office/drawing/2014/main" id="{2BA52DC0-9CD7-4CA6-893D-716589980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00600"/>
            <a:ext cx="8382000" cy="173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光敏细胞：</a:t>
            </a:r>
          </a:p>
          <a:p>
            <a:r>
              <a:rPr lang="zh-CN" altLang="en-US" sz="2400"/>
              <a:t>	锥状细胞：</a:t>
            </a:r>
            <a:r>
              <a:rPr lang="en-US" altLang="zh-CN" sz="2400"/>
              <a:t>600-700</a:t>
            </a:r>
            <a:r>
              <a:rPr lang="zh-CN" altLang="en-US" sz="2400"/>
              <a:t>万；分辨力强，色彩；白昼视觉</a:t>
            </a:r>
          </a:p>
          <a:p>
            <a:r>
              <a:rPr lang="zh-CN" altLang="en-US" sz="2400"/>
              <a:t>	杆状细胞：</a:t>
            </a:r>
            <a:r>
              <a:rPr lang="en-US" altLang="zh-CN" sz="2400"/>
              <a:t>7600-15000</a:t>
            </a:r>
            <a:r>
              <a:rPr lang="zh-CN" altLang="en-US" sz="2400"/>
              <a:t>万；对低照度敏感；夜视觉</a:t>
            </a:r>
          </a:p>
          <a:p>
            <a:pPr>
              <a:spcBef>
                <a:spcPct val="50000"/>
              </a:spcBef>
            </a:pPr>
            <a:endParaRPr lang="en-US" altLang="zh-CN" sz="240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E90DE9F-78B8-456C-903E-60AC6BB951CC}"/>
              </a:ext>
            </a:extLst>
          </p:cNvPr>
          <p:cNvSpPr txBox="1">
            <a:spLocks noChangeArrowheads="1"/>
          </p:cNvSpPr>
          <p:nvPr/>
        </p:nvSpPr>
        <p:spPr>
          <a:xfrm>
            <a:off x="574675" y="304800"/>
            <a:ext cx="8001000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1. </a:t>
            </a:r>
            <a:r>
              <a:rPr lang="zh-CN" altLang="en-US"/>
              <a:t>人眼构造 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CBB1ED5-136B-4817-88EA-714E4C4E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F6F13BF-8E34-467D-9BE7-97E75C2D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B901-4683-4E32-B7CC-6E02E1FECDFC}" type="slidenum">
              <a:rPr lang="en-US" altLang="zh-CN"/>
              <a:pPr/>
              <a:t>50</a:t>
            </a:fld>
            <a:endParaRPr lang="en-US" altLang="zh-CN"/>
          </a:p>
        </p:txBody>
      </p:sp>
      <p:graphicFrame>
        <p:nvGraphicFramePr>
          <p:cNvPr id="488452" name="Object 4">
            <a:extLst>
              <a:ext uri="{FF2B5EF4-FFF2-40B4-BE49-F238E27FC236}">
                <a16:creationId xmlns:a16="http://schemas.microsoft.com/office/drawing/2014/main" id="{D1B811C6-527C-49F8-B2CC-FDCA25CD66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9463" y="1752600"/>
          <a:ext cx="3259137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" r:id="rId3" imgW="2562347" imgH="3019481" progId="Paint.Picture">
                  <p:embed/>
                </p:oleObj>
              </mc:Choice>
              <mc:Fallback>
                <p:oleObj r:id="rId3" imgW="2562347" imgH="3019481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9463" y="1752600"/>
                        <a:ext cx="3259137" cy="419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8455" name="Rectangle 7">
            <a:extLst>
              <a:ext uri="{FF2B5EF4-FFF2-40B4-BE49-F238E27FC236}">
                <a16:creationId xmlns:a16="http://schemas.microsoft.com/office/drawing/2014/main" id="{36318BD5-1DEE-4DE5-A574-651DD7E72C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143000"/>
            <a:ext cx="5376862" cy="4953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>
                <a:solidFill>
                  <a:srgbClr val="0000FF"/>
                </a:solidFill>
                <a:cs typeface="+mj-cs"/>
              </a:rPr>
              <a:t>3.</a:t>
            </a:r>
            <a:r>
              <a:rPr lang="zh-CN" altLang="en-US" sz="2400">
                <a:solidFill>
                  <a:srgbClr val="0000FF"/>
                </a:solidFill>
                <a:cs typeface="+mj-cs"/>
              </a:rPr>
              <a:t>分层结构</a:t>
            </a:r>
            <a:endParaRPr lang="en-US" altLang="zh-CN">
              <a:solidFill>
                <a:srgbClr val="0000FF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由原始图像开始依次构成像素数愈来愈少的一幅幅图像，就能使数据表示具有分层性，其代表有金字塔结构。</a:t>
            </a:r>
            <a:endParaRPr lang="en-US" altLang="zh-CN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b="1">
                <a:solidFill>
                  <a:srgbClr val="7030A0"/>
                </a:solidFill>
              </a:rPr>
              <a:t>金字塔结构</a:t>
            </a:r>
            <a:r>
              <a:rPr lang="zh-CN" altLang="en-US">
                <a:solidFill>
                  <a:schemeClr val="tx1"/>
                </a:solidFill>
              </a:rPr>
              <a:t>是对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en-US" altLang="zh-CN" i="1" baseline="30000">
                <a:solidFill>
                  <a:schemeClr val="tx1"/>
                </a:solidFill>
              </a:rPr>
              <a:t>k</a:t>
            </a:r>
            <a:r>
              <a:rPr lang="en-US" altLang="zh-CN">
                <a:solidFill>
                  <a:schemeClr val="tx1"/>
                </a:solidFill>
              </a:rPr>
              <a:t>×2</a:t>
            </a:r>
            <a:r>
              <a:rPr lang="en-US" altLang="zh-CN" i="1" baseline="30000">
                <a:solidFill>
                  <a:schemeClr val="tx1"/>
                </a:solidFill>
              </a:rPr>
              <a:t>k</a:t>
            </a:r>
            <a:r>
              <a:rPr lang="zh-CN" altLang="en-US">
                <a:solidFill>
                  <a:schemeClr val="tx1"/>
                </a:solidFill>
              </a:rPr>
              <a:t>个像素形成的图像，看成是分辨率不同的</a:t>
            </a:r>
            <a:r>
              <a:rPr lang="en-US" altLang="zh-CN" i="1">
                <a:solidFill>
                  <a:schemeClr val="tx1"/>
                </a:solidFill>
              </a:rPr>
              <a:t>k</a:t>
            </a:r>
            <a:r>
              <a:rPr lang="en-US" altLang="zh-CN">
                <a:solidFill>
                  <a:schemeClr val="tx1"/>
                </a:solidFill>
              </a:rPr>
              <a:t>+1</a:t>
            </a:r>
            <a:r>
              <a:rPr lang="zh-CN" altLang="en-US">
                <a:solidFill>
                  <a:schemeClr val="tx1"/>
                </a:solidFill>
              </a:rPr>
              <a:t>幅图像的层次集合， 即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en-US" altLang="zh-CN" baseline="30000">
                <a:solidFill>
                  <a:schemeClr val="tx1"/>
                </a:solidFill>
              </a:rPr>
              <a:t>0</a:t>
            </a:r>
            <a:r>
              <a:rPr lang="en-US" altLang="zh-CN">
                <a:solidFill>
                  <a:schemeClr val="tx1"/>
                </a:solidFill>
              </a:rPr>
              <a:t>×2</a:t>
            </a:r>
            <a:r>
              <a:rPr lang="en-US" altLang="zh-CN" baseline="30000">
                <a:solidFill>
                  <a:schemeClr val="tx1"/>
                </a:solidFill>
              </a:rPr>
              <a:t>0</a:t>
            </a:r>
            <a:r>
              <a:rPr lang="en-US" altLang="zh-CN">
                <a:solidFill>
                  <a:schemeClr val="tx1"/>
                </a:solidFill>
              </a:rPr>
              <a:t>→2</a:t>
            </a:r>
            <a:r>
              <a:rPr lang="en-US" altLang="zh-CN" i="1" baseline="30000">
                <a:solidFill>
                  <a:schemeClr val="tx1"/>
                </a:solidFill>
              </a:rPr>
              <a:t>k</a:t>
            </a:r>
            <a:r>
              <a:rPr lang="en-US" altLang="zh-CN">
                <a:solidFill>
                  <a:schemeClr val="tx1"/>
                </a:solidFill>
              </a:rPr>
              <a:t>×2</a:t>
            </a:r>
            <a:r>
              <a:rPr lang="en-US" altLang="zh-CN" i="1" baseline="30000">
                <a:solidFill>
                  <a:schemeClr val="tx1"/>
                </a:solidFill>
              </a:rPr>
              <a:t>k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/>
          </a:p>
          <a:p>
            <a:endParaRPr lang="zh-CN" altLang="en-US" sz="1000"/>
          </a:p>
          <a:p>
            <a:r>
              <a:rPr lang="zh-CN" altLang="en-US">
                <a:solidFill>
                  <a:schemeClr val="tx1"/>
                </a:solidFill>
              </a:rPr>
              <a:t>处理这种结构的数据时，首先对分辨率低的图像进行处理，然后进到下面对分辨率高的图像进行处理，使用较丰富的信息。同只对原始图像进行处理的场合相比，这种方法可以限定应该仔细进行处理的范围，可使处理的效率得到提高。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BCE3720-E475-4C28-984E-463DFB0AB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781A952-4D89-4728-8B5B-59B65150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545DACA-931A-4F1C-806A-58F07F98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71FE-FEE0-4236-B5F5-A8267D553606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505859" name="Rectangle 3">
            <a:extLst>
              <a:ext uri="{FF2B5EF4-FFF2-40B4-BE49-F238E27FC236}">
                <a16:creationId xmlns:a16="http://schemas.microsoft.com/office/drawing/2014/main" id="{E3BEF3FC-39E2-44F2-9F9C-5F1A72FCC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>
                <a:solidFill>
                  <a:srgbClr val="0000FF"/>
                </a:solidFill>
                <a:cs typeface="+mj-cs"/>
              </a:rPr>
              <a:t>4.</a:t>
            </a:r>
            <a:r>
              <a:rPr lang="zh-CN" altLang="en-US" sz="2400" b="1">
                <a:solidFill>
                  <a:srgbClr val="0000FF"/>
                </a:solidFill>
                <a:cs typeface="+mj-cs"/>
              </a:rPr>
              <a:t>树结构</a:t>
            </a:r>
            <a:endParaRPr lang="en-US" altLang="zh-CN" sz="2400">
              <a:solidFill>
                <a:srgbClr val="0000FF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对一幅二值图像的行、列接连不断地二等分，如果图像中被分割部分的全体像素都变成具有相同的特征时，这一部分则不再分割。</a:t>
            </a:r>
          </a:p>
          <a:p>
            <a:r>
              <a:rPr lang="zh-CN" altLang="en-US">
                <a:solidFill>
                  <a:schemeClr val="tx1"/>
                </a:solidFill>
              </a:rPr>
              <a:t>用这种方法，可以把图像用四叉树结构表示。可用于特征提取和压缩等</a:t>
            </a:r>
            <a:r>
              <a:rPr lang="zh-CN" altLang="en-US" sz="2400">
                <a:solidFill>
                  <a:schemeClr val="tx1"/>
                </a:solidFill>
              </a:rPr>
              <a:t>。</a:t>
            </a:r>
          </a:p>
        </p:txBody>
      </p:sp>
      <p:pic>
        <p:nvPicPr>
          <p:cNvPr id="505861" name="Picture 5">
            <a:extLst>
              <a:ext uri="{FF2B5EF4-FFF2-40B4-BE49-F238E27FC236}">
                <a16:creationId xmlns:a16="http://schemas.microsoft.com/office/drawing/2014/main" id="{833244FE-94EF-45E2-A1DA-BC32BB3A4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95600"/>
            <a:ext cx="46482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2041349-D3E5-43D6-80AC-CDEB5FC51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480AFF-7874-477D-8909-1216E3CB1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CB3599-83B6-4F41-A20A-2940AE0D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1508-F9FD-486F-99E5-381BF2294568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490502" name="Rectangle 6">
            <a:extLst>
              <a:ext uri="{FF2B5EF4-FFF2-40B4-BE49-F238E27FC236}">
                <a16:creationId xmlns:a16="http://schemas.microsoft.com/office/drawing/2014/main" id="{3C4BE6FA-1087-4091-9DF8-7D54B4C6E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001000" cy="4953000"/>
          </a:xfrm>
        </p:spPr>
        <p:txBody>
          <a:bodyPr/>
          <a:lstStyle/>
          <a:p>
            <a:pPr algn="just">
              <a:buNone/>
            </a:pPr>
            <a:r>
              <a:rPr lang="en-US" altLang="zh-CN" sz="2400">
                <a:solidFill>
                  <a:srgbClr val="0000FF"/>
                </a:solidFill>
              </a:rPr>
              <a:t> 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5.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  <a:cs typeface="+mj-cs"/>
              </a:rPr>
              <a:t>多波段图像数据存储</a:t>
            </a:r>
            <a:endParaRPr lang="en-US" altLang="zh-CN" sz="2400" b="1">
              <a:solidFill>
                <a:srgbClr val="0000FF"/>
              </a:solidFill>
              <a:latin typeface="宋体" panose="02010600030101010101" pitchFamily="2" charset="-122"/>
              <a:cs typeface="+mj-cs"/>
            </a:endParaRPr>
          </a:p>
          <a:p>
            <a:pPr algn="just">
              <a:buNone/>
            </a:pPr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  <a:cs typeface="+mj-cs"/>
              </a:rPr>
              <a:t>       </a:t>
            </a:r>
            <a:r>
              <a:rPr lang="zh-CN" altLang="en-US" sz="2400">
                <a:solidFill>
                  <a:schemeClr val="tx1"/>
                </a:solidFill>
              </a:rPr>
              <a:t>在彩色</a:t>
            </a:r>
            <a:r>
              <a:rPr lang="en-US" altLang="zh-CN" sz="2400">
                <a:solidFill>
                  <a:schemeClr val="tx1"/>
                </a:solidFill>
              </a:rPr>
              <a:t>RGB</a:t>
            </a:r>
            <a:r>
              <a:rPr lang="zh-CN" altLang="en-US" sz="2400">
                <a:solidFill>
                  <a:schemeClr val="tx1"/>
                </a:solidFill>
              </a:rPr>
              <a:t>图像中，每个像素包含着多个波段的信息。以多光谱图像为例，有下列三种存储方式：</a:t>
            </a:r>
          </a:p>
          <a:p>
            <a:pPr algn="just"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tx1"/>
              </a:solidFill>
            </a:endParaRPr>
          </a:p>
          <a:p>
            <a:pPr lvl="1" algn="just"/>
            <a:r>
              <a:rPr lang="en-US" altLang="zh-CN" sz="2000">
                <a:solidFill>
                  <a:schemeClr val="tx1"/>
                </a:solidFill>
              </a:rPr>
              <a:t>BSQ</a:t>
            </a:r>
            <a:r>
              <a:rPr lang="zh-CN" altLang="en-US" sz="2000">
                <a:solidFill>
                  <a:schemeClr val="tx1"/>
                </a:solidFill>
              </a:rPr>
              <a:t>格式</a:t>
            </a:r>
            <a:r>
              <a:rPr lang="en-US" altLang="zh-CN" sz="2000">
                <a:solidFill>
                  <a:schemeClr val="tx1"/>
                </a:solidFill>
              </a:rPr>
              <a:t>(Band Sequential)</a:t>
            </a:r>
            <a:r>
              <a:rPr lang="zh-CN" altLang="en-US" sz="2000">
                <a:solidFill>
                  <a:schemeClr val="tx1"/>
                </a:solidFill>
              </a:rPr>
              <a:t>：直接将每个波段存储为图像。逐波段存储，分波段处理时采用；</a:t>
            </a:r>
          </a:p>
          <a:p>
            <a:pPr lvl="1" algn="just"/>
            <a:r>
              <a:rPr lang="en-US" altLang="zh-CN" sz="2000">
                <a:solidFill>
                  <a:schemeClr val="tx1"/>
                </a:solidFill>
              </a:rPr>
              <a:t>BIL</a:t>
            </a:r>
            <a:r>
              <a:rPr lang="zh-CN" altLang="en-US" sz="2000">
                <a:solidFill>
                  <a:schemeClr val="tx1"/>
                </a:solidFill>
              </a:rPr>
              <a:t>格式</a:t>
            </a:r>
            <a:r>
              <a:rPr lang="en-US" altLang="zh-CN" sz="2000">
                <a:solidFill>
                  <a:schemeClr val="tx1"/>
                </a:solidFill>
              </a:rPr>
              <a:t>(Band Interleaved by Line)</a:t>
            </a:r>
            <a:r>
              <a:rPr lang="zh-CN" altLang="en-US" sz="2000">
                <a:solidFill>
                  <a:schemeClr val="tx1"/>
                </a:solidFill>
              </a:rPr>
              <a:t>：</a:t>
            </a:r>
            <a:r>
              <a:rPr lang="zh-CN" altLang="en-US" sz="2000"/>
              <a:t>在图像的每行存储各波段的信息。即逐</a:t>
            </a:r>
            <a:r>
              <a:rPr lang="zh-CN" altLang="en-US" sz="2000">
                <a:solidFill>
                  <a:schemeClr val="tx1"/>
                </a:solidFill>
              </a:rPr>
              <a:t>行存储，为行扫描记录设备所采用；</a:t>
            </a:r>
          </a:p>
          <a:p>
            <a:pPr lvl="1" algn="just"/>
            <a:r>
              <a:rPr lang="en-US" altLang="zh-CN" sz="2000">
                <a:solidFill>
                  <a:schemeClr val="tx1"/>
                </a:solidFill>
              </a:rPr>
              <a:t>BIP</a:t>
            </a:r>
            <a:r>
              <a:rPr lang="zh-CN" altLang="en-US" sz="2000">
                <a:solidFill>
                  <a:schemeClr val="tx1"/>
                </a:solidFill>
              </a:rPr>
              <a:t>格式</a:t>
            </a:r>
            <a:r>
              <a:rPr lang="en-US" altLang="zh-CN" sz="2000">
                <a:solidFill>
                  <a:schemeClr val="tx1"/>
                </a:solidFill>
              </a:rPr>
              <a:t>(Band Interleaved by Pixel)</a:t>
            </a:r>
            <a:r>
              <a:rPr lang="zh-CN" altLang="en-US" sz="2000">
                <a:solidFill>
                  <a:schemeClr val="tx1"/>
                </a:solidFill>
              </a:rPr>
              <a:t>：在图像的每个像素中存储</a:t>
            </a:r>
            <a:r>
              <a:rPr lang="zh-CN" altLang="en-US" sz="2000"/>
              <a:t>各波段的信息</a:t>
            </a:r>
            <a:r>
              <a:rPr lang="zh-CN" altLang="en-US" sz="200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410599-CA74-437C-82D6-214E41413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E1931FB-744D-4DBD-B651-6D21FE6E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15FD85A-E134-4110-9A8F-97C9CBD6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7FC-FD7B-4D45-ADA0-BBD8C354652B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9C7407-F977-4111-8715-04FBE140ECE3}"/>
              </a:ext>
            </a:extLst>
          </p:cNvPr>
          <p:cNvSpPr/>
          <p:nvPr/>
        </p:nvSpPr>
        <p:spPr>
          <a:xfrm>
            <a:off x="5829300" y="136525"/>
            <a:ext cx="3200400" cy="6662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91524" name="Object 4">
            <a:extLst>
              <a:ext uri="{FF2B5EF4-FFF2-40B4-BE49-F238E27FC236}">
                <a16:creationId xmlns:a16="http://schemas.microsoft.com/office/drawing/2014/main" id="{DF37CCDD-45CC-428F-A9FA-C820835ED977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042163"/>
              </p:ext>
            </p:extLst>
          </p:nvPr>
        </p:nvGraphicFramePr>
        <p:xfrm>
          <a:off x="0" y="0"/>
          <a:ext cx="70104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1" name="Image" r:id="rId3" imgW="28231837" imgH="30543673" progId="Photoshop.Image.7">
                  <p:embed/>
                </p:oleObj>
              </mc:Choice>
              <mc:Fallback>
                <p:oleObj name="Image" r:id="rId3" imgW="28231837" imgH="30543673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70104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27" name="Rectangle 7">
            <a:extLst>
              <a:ext uri="{FF2B5EF4-FFF2-40B4-BE49-F238E27FC236}">
                <a16:creationId xmlns:a16="http://schemas.microsoft.com/office/drawing/2014/main" id="{51CFB14E-2442-4E0A-BC05-C95A312C8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38065"/>
            <a:ext cx="1447800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zh-CN" sz="2000"/>
              <a:t>BSQ</a:t>
            </a:r>
            <a:r>
              <a:rPr lang="zh-CN" altLang="en-US" sz="2000"/>
              <a:t>格式</a:t>
            </a:r>
          </a:p>
          <a:p>
            <a:pPr>
              <a:buFontTx/>
              <a:buChar char="•"/>
            </a:pPr>
            <a:endParaRPr lang="zh-CN" altLang="en-US" sz="2000"/>
          </a:p>
          <a:p>
            <a:pPr>
              <a:buFontTx/>
              <a:buChar char="•"/>
            </a:pPr>
            <a:endParaRPr lang="en-US" altLang="zh-CN" sz="2000"/>
          </a:p>
          <a:p>
            <a:pPr>
              <a:buFontTx/>
              <a:buChar char="•"/>
            </a:pPr>
            <a:endParaRPr lang="en-US" altLang="zh-CN" sz="2000"/>
          </a:p>
          <a:p>
            <a:endParaRPr lang="zh-CN" altLang="en-US" sz="2000"/>
          </a:p>
          <a:p>
            <a:endParaRPr lang="en-US" altLang="zh-CN" sz="2000"/>
          </a:p>
          <a:p>
            <a:endParaRPr lang="en-US" altLang="zh-CN" sz="2000"/>
          </a:p>
          <a:p>
            <a:endParaRPr lang="zh-CN" altLang="en-US" sz="2000"/>
          </a:p>
          <a:p>
            <a:pPr>
              <a:buFontTx/>
              <a:buChar char="•"/>
            </a:pPr>
            <a:r>
              <a:rPr lang="en-US" altLang="zh-CN" sz="2000"/>
              <a:t>BIL</a:t>
            </a:r>
            <a:r>
              <a:rPr lang="zh-CN" altLang="en-US" sz="2000"/>
              <a:t>格式</a:t>
            </a:r>
            <a:endParaRPr lang="en-US" altLang="zh-CN" sz="2000"/>
          </a:p>
          <a:p>
            <a:pPr>
              <a:buFontTx/>
              <a:buChar char="•"/>
            </a:pPr>
            <a:endParaRPr lang="en-US" altLang="zh-CN" sz="2000"/>
          </a:p>
          <a:p>
            <a:pPr>
              <a:buFontTx/>
              <a:buChar char="•"/>
            </a:pPr>
            <a:endParaRPr lang="en-US" altLang="zh-CN" sz="2000"/>
          </a:p>
          <a:p>
            <a:pPr>
              <a:buFontTx/>
              <a:buChar char="•"/>
            </a:pPr>
            <a:endParaRPr lang="en-US" altLang="zh-CN" sz="2000"/>
          </a:p>
          <a:p>
            <a:pPr>
              <a:buFontTx/>
              <a:buChar char="•"/>
            </a:pPr>
            <a:endParaRPr lang="en-US" altLang="zh-CN" sz="2000"/>
          </a:p>
          <a:p>
            <a:pPr>
              <a:buFontTx/>
              <a:buChar char="•"/>
            </a:pPr>
            <a:endParaRPr lang="en-US" altLang="zh-CN" sz="2000"/>
          </a:p>
          <a:p>
            <a:pPr>
              <a:buFontTx/>
              <a:buChar char="•"/>
            </a:pPr>
            <a:endParaRPr lang="en-US" altLang="zh-CN" sz="2000"/>
          </a:p>
          <a:p>
            <a:pPr>
              <a:buFontTx/>
              <a:buChar char="•"/>
            </a:pPr>
            <a:endParaRPr lang="en-US" altLang="zh-CN" sz="2000"/>
          </a:p>
          <a:p>
            <a:pPr>
              <a:buFontTx/>
              <a:buChar char="•"/>
            </a:pPr>
            <a:endParaRPr lang="en-US" altLang="zh-CN" sz="2000"/>
          </a:p>
          <a:p>
            <a:pPr>
              <a:buFontTx/>
              <a:buChar char="•"/>
            </a:pPr>
            <a:endParaRPr lang="en-US" altLang="zh-CN" sz="2000"/>
          </a:p>
          <a:p>
            <a:pPr>
              <a:buFontTx/>
              <a:buChar char="•"/>
            </a:pPr>
            <a:r>
              <a:rPr lang="en-US" altLang="zh-CN" sz="2000"/>
              <a:t>BIP</a:t>
            </a:r>
            <a:r>
              <a:rPr lang="zh-CN" altLang="en-US" sz="2000"/>
              <a:t>格式</a:t>
            </a:r>
            <a:endParaRPr lang="en-US" altLang="zh-CN" sz="2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FA3C59-6102-4AF5-B9F9-76E7A60A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58A3E1-3A9B-41C7-BA53-9B309409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54C2-49F4-4814-95EA-C2B0257C12D3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443394" name="Rectangle 2">
            <a:extLst>
              <a:ext uri="{FF2B5EF4-FFF2-40B4-BE49-F238E27FC236}">
                <a16:creationId xmlns:a16="http://schemas.microsoft.com/office/drawing/2014/main" id="{206CBA21-4892-453A-BAF7-FD8C5FB0B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  <p:sp>
        <p:nvSpPr>
          <p:cNvPr id="443395" name="Rectangle 3">
            <a:extLst>
              <a:ext uri="{FF2B5EF4-FFF2-40B4-BE49-F238E27FC236}">
                <a16:creationId xmlns:a16="http://schemas.microsoft.com/office/drawing/2014/main" id="{214E9AC2-27BA-4D51-8BB0-701D27B77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001000" cy="4419600"/>
          </a:xfrm>
        </p:spPr>
        <p:txBody>
          <a:bodyPr/>
          <a:lstStyle/>
          <a:p>
            <a:r>
              <a:rPr lang="zh-CN" altLang="en-US" sz="2400"/>
              <a:t>相邻像素：</a:t>
            </a:r>
          </a:p>
          <a:p>
            <a:pPr lvl="1"/>
            <a:r>
              <a:rPr lang="en-US" altLang="zh-CN" sz="2000"/>
              <a:t>4</a:t>
            </a:r>
            <a:r>
              <a:rPr lang="zh-CN" altLang="en-US" sz="2000"/>
              <a:t>邻域</a:t>
            </a:r>
          </a:p>
          <a:p>
            <a:pPr lvl="1"/>
            <a:r>
              <a:rPr lang="en-US" altLang="zh-CN" sz="2000"/>
              <a:t>D</a:t>
            </a:r>
            <a:r>
              <a:rPr lang="zh-CN" altLang="en-US" sz="2000"/>
              <a:t>邻域</a:t>
            </a:r>
          </a:p>
          <a:p>
            <a:pPr lvl="1"/>
            <a:r>
              <a:rPr lang="en-US" altLang="zh-CN" sz="2000"/>
              <a:t>8</a:t>
            </a:r>
            <a:r>
              <a:rPr lang="zh-CN" altLang="en-US" sz="2000"/>
              <a:t>邻域</a:t>
            </a:r>
          </a:p>
          <a:p>
            <a:pPr lvl="1"/>
            <a:endParaRPr lang="zh-CN" altLang="en-US" sz="2000"/>
          </a:p>
          <a:p>
            <a:r>
              <a:rPr lang="zh-CN" altLang="en-US" sz="2400"/>
              <a:t>连通性</a:t>
            </a:r>
          </a:p>
          <a:p>
            <a:pPr lvl="1"/>
            <a:r>
              <a:rPr lang="en-US" altLang="zh-CN" sz="2000"/>
              <a:t>4</a:t>
            </a:r>
            <a:r>
              <a:rPr lang="zh-CN" altLang="en-US" sz="2000"/>
              <a:t>连通</a:t>
            </a:r>
          </a:p>
          <a:p>
            <a:pPr lvl="1"/>
            <a:r>
              <a:rPr lang="en-US" altLang="zh-CN" sz="2000"/>
              <a:t>8</a:t>
            </a:r>
            <a:r>
              <a:rPr lang="zh-CN" altLang="en-US" sz="2000"/>
              <a:t>连通</a:t>
            </a:r>
          </a:p>
          <a:p>
            <a:pPr lvl="1"/>
            <a:r>
              <a:rPr lang="en-US" altLang="zh-CN" sz="2000"/>
              <a:t>m</a:t>
            </a:r>
            <a:r>
              <a:rPr lang="zh-CN" altLang="en-US" sz="2000"/>
              <a:t>连通</a:t>
            </a:r>
          </a:p>
          <a:p>
            <a:pPr lvl="1"/>
            <a:endParaRPr lang="zh-CN" altLang="en-US" sz="2000"/>
          </a:p>
          <a:p>
            <a:r>
              <a:rPr lang="zh-CN" altLang="en-US" sz="2400"/>
              <a:t>距离</a:t>
            </a:r>
          </a:p>
          <a:p>
            <a:endParaRPr lang="zh-CN" altLang="en-US" sz="2400"/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2153B6D-4989-4D31-BAA9-6020B677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166BA19-E744-4023-B329-6F2A650B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70C45-8474-4A32-BEAC-91DEA81EEBB0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445443" name="Rectangle 3">
            <a:extLst>
              <a:ext uri="{FF2B5EF4-FFF2-40B4-BE49-F238E27FC236}">
                <a16:creationId xmlns:a16="http://schemas.microsoft.com/office/drawing/2014/main" id="{2CAF9061-F74C-40B2-8E5A-1DD289F36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>
                <a:solidFill>
                  <a:srgbClr val="0000FF"/>
                </a:solidFill>
              </a:rPr>
              <a:t>相邻像素</a:t>
            </a:r>
            <a:endParaRPr lang="en-US" altLang="zh-CN" sz="2800">
              <a:solidFill>
                <a:srgbClr val="0000FF"/>
              </a:solidFill>
            </a:endParaRPr>
          </a:p>
          <a:p>
            <a:r>
              <a:rPr lang="en-US" altLang="zh-CN" sz="2800"/>
              <a:t>4</a:t>
            </a:r>
            <a:r>
              <a:rPr lang="zh-CN" altLang="en-US" sz="2800"/>
              <a:t>邻域：像素</a:t>
            </a:r>
            <a:r>
              <a:rPr lang="en-US" altLang="zh-CN" sz="2800"/>
              <a:t>p(x,y)</a:t>
            </a:r>
            <a:r>
              <a:rPr lang="zh-CN" altLang="en-US" sz="2800"/>
              <a:t>的</a:t>
            </a:r>
            <a:r>
              <a:rPr lang="en-US" altLang="zh-CN" sz="2800"/>
              <a:t>4</a:t>
            </a:r>
            <a:r>
              <a:rPr lang="zh-CN" altLang="en-US" sz="2800"/>
              <a:t>邻域是：</a:t>
            </a:r>
          </a:p>
          <a:p>
            <a:pPr lvl="1"/>
            <a:r>
              <a:rPr lang="en-US" altLang="zh-CN" sz="2400"/>
              <a:t>(x+1,y)</a:t>
            </a:r>
            <a:r>
              <a:rPr lang="zh-CN" altLang="en-US" sz="2400"/>
              <a:t>；</a:t>
            </a:r>
            <a:r>
              <a:rPr lang="en-US" altLang="zh-CN" sz="2400"/>
              <a:t>(x-1,y)</a:t>
            </a:r>
            <a:r>
              <a:rPr lang="zh-CN" altLang="en-US" sz="2400"/>
              <a:t>；</a:t>
            </a:r>
            <a:r>
              <a:rPr lang="en-US" altLang="zh-CN" sz="2400"/>
              <a:t>(x,y+1)</a:t>
            </a:r>
            <a:r>
              <a:rPr lang="zh-CN" altLang="en-US" sz="2400"/>
              <a:t>；</a:t>
            </a:r>
            <a:r>
              <a:rPr lang="en-US" altLang="zh-CN" sz="2400"/>
              <a:t>(x,y-1)</a:t>
            </a:r>
          </a:p>
          <a:p>
            <a:endParaRPr lang="en-US" altLang="zh-CN" sz="2800"/>
          </a:p>
          <a:p>
            <a:r>
              <a:rPr lang="zh-CN" altLang="en-US" sz="2800"/>
              <a:t>用</a:t>
            </a:r>
            <a:r>
              <a:rPr lang="en-US" altLang="zh-CN" sz="2800"/>
              <a:t>N</a:t>
            </a:r>
            <a:r>
              <a:rPr lang="en-US" altLang="zh-CN" sz="2800" baseline="-25000"/>
              <a:t>4</a:t>
            </a:r>
            <a:r>
              <a:rPr lang="en-US" altLang="zh-CN" sz="2800"/>
              <a:t>(p)</a:t>
            </a:r>
            <a:r>
              <a:rPr lang="zh-CN" altLang="en-US" sz="2800"/>
              <a:t>表示像素</a:t>
            </a:r>
            <a:r>
              <a:rPr lang="en-US" altLang="zh-CN" sz="2800"/>
              <a:t>p</a:t>
            </a:r>
            <a:r>
              <a:rPr lang="zh-CN" altLang="en-US" sz="2800"/>
              <a:t>的</a:t>
            </a:r>
            <a:r>
              <a:rPr lang="en-US" altLang="zh-CN" sz="2800"/>
              <a:t>4</a:t>
            </a:r>
            <a:r>
              <a:rPr lang="zh-CN" altLang="en-US" sz="2800"/>
              <a:t>邻域</a:t>
            </a:r>
          </a:p>
          <a:p>
            <a:endParaRPr lang="en-US" altLang="zh-CN" sz="2800"/>
          </a:p>
        </p:txBody>
      </p:sp>
      <p:pic>
        <p:nvPicPr>
          <p:cNvPr id="445444" name="Picture 4">
            <a:extLst>
              <a:ext uri="{FF2B5EF4-FFF2-40B4-BE49-F238E27FC236}">
                <a16:creationId xmlns:a16="http://schemas.microsoft.com/office/drawing/2014/main" id="{C45979E5-4230-45A2-B8B6-4DD3A7534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00475"/>
            <a:ext cx="48006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3A2A56C-37C6-40AD-B4C8-E8CD1FBFC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C03B74C-C77A-42CD-A609-B770ABFB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88A6A1C-6621-4742-A69B-283C3CDC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B47-9869-46BF-A545-330126792B5A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449539" name="Rectangle 3">
            <a:extLst>
              <a:ext uri="{FF2B5EF4-FFF2-40B4-BE49-F238E27FC236}">
                <a16:creationId xmlns:a16="http://schemas.microsoft.com/office/drawing/2014/main" id="{B3D9E190-C581-4552-8CE2-7306706CBB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D</a:t>
            </a:r>
            <a:r>
              <a:rPr lang="zh-CN" altLang="en-US" sz="2800"/>
              <a:t>邻域定义：像素</a:t>
            </a:r>
            <a:r>
              <a:rPr lang="en-US" altLang="zh-CN" sz="2800"/>
              <a:t>p(x,y)</a:t>
            </a:r>
            <a:r>
              <a:rPr lang="zh-CN" altLang="en-US" sz="2800"/>
              <a:t>的</a:t>
            </a:r>
            <a:r>
              <a:rPr lang="en-US" altLang="zh-CN" sz="2800"/>
              <a:t>D</a:t>
            </a:r>
            <a:r>
              <a:rPr lang="zh-CN" altLang="en-US" sz="2800"/>
              <a:t>邻域是：</a:t>
            </a:r>
          </a:p>
          <a:p>
            <a:pPr lvl="1"/>
            <a:r>
              <a:rPr lang="zh-CN" altLang="en-US" sz="2400"/>
              <a:t>对角上的点</a:t>
            </a:r>
            <a:r>
              <a:rPr lang="en-US" altLang="zh-CN" sz="2400"/>
              <a:t>(x+1,y+1)</a:t>
            </a:r>
            <a:r>
              <a:rPr lang="zh-CN" altLang="en-US" sz="2400"/>
              <a:t>；</a:t>
            </a:r>
            <a:r>
              <a:rPr lang="en-US" altLang="zh-CN" sz="2400"/>
              <a:t>(x+1,y-1)</a:t>
            </a:r>
            <a:r>
              <a:rPr lang="zh-CN" altLang="en-US" sz="2400"/>
              <a:t>；</a:t>
            </a:r>
            <a:r>
              <a:rPr lang="en-US" altLang="zh-CN" sz="2400"/>
              <a:t>(x-1,y+1)</a:t>
            </a:r>
            <a:r>
              <a:rPr lang="zh-CN" altLang="en-US" sz="2400"/>
              <a:t>；</a:t>
            </a:r>
            <a:r>
              <a:rPr lang="en-US" altLang="zh-CN" sz="2400"/>
              <a:t>(x-1,y-1)</a:t>
            </a:r>
          </a:p>
          <a:p>
            <a:pPr lvl="1"/>
            <a:endParaRPr lang="en-US" altLang="zh-CN" sz="2400"/>
          </a:p>
          <a:p>
            <a:r>
              <a:rPr lang="zh-CN" altLang="en-US" sz="2800"/>
              <a:t>用</a:t>
            </a:r>
            <a:r>
              <a:rPr lang="en-US" altLang="zh-CN" sz="2800"/>
              <a:t>N</a:t>
            </a:r>
            <a:r>
              <a:rPr lang="en-US" altLang="zh-CN" sz="2800" baseline="-25000"/>
              <a:t>D</a:t>
            </a:r>
            <a:r>
              <a:rPr lang="en-US" altLang="zh-CN" sz="2800"/>
              <a:t>(p)</a:t>
            </a:r>
            <a:r>
              <a:rPr lang="zh-CN" altLang="en-US" sz="2800"/>
              <a:t>表示像素</a:t>
            </a:r>
            <a:r>
              <a:rPr lang="en-US" altLang="zh-CN" sz="2800"/>
              <a:t>p</a:t>
            </a:r>
            <a:r>
              <a:rPr lang="zh-CN" altLang="en-US" sz="2800"/>
              <a:t>的</a:t>
            </a:r>
            <a:r>
              <a:rPr lang="en-US" altLang="zh-CN" sz="2800"/>
              <a:t>D</a:t>
            </a:r>
            <a:r>
              <a:rPr lang="zh-CN" altLang="en-US" sz="2800"/>
              <a:t>邻域</a:t>
            </a:r>
          </a:p>
          <a:p>
            <a:endParaRPr lang="en-US" altLang="zh-CN" sz="2800"/>
          </a:p>
        </p:txBody>
      </p:sp>
      <p:pic>
        <p:nvPicPr>
          <p:cNvPr id="449540" name="Picture 4">
            <a:extLst>
              <a:ext uri="{FF2B5EF4-FFF2-40B4-BE49-F238E27FC236}">
                <a16:creationId xmlns:a16="http://schemas.microsoft.com/office/drawing/2014/main" id="{4B5A799A-C46C-4034-B17F-EC9DCFAAB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41738"/>
            <a:ext cx="4953000" cy="204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DF7B13B-4901-4884-8D98-5135A1F148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90C7CAD-66AB-4545-99CE-C052FDAA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4CCD527-4479-4D35-BD95-E4E84DF7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46C9-0DE3-4D61-AFE8-0A95C57C8212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450563" name="Rectangle 3">
            <a:extLst>
              <a:ext uri="{FF2B5EF4-FFF2-40B4-BE49-F238E27FC236}">
                <a16:creationId xmlns:a16="http://schemas.microsoft.com/office/drawing/2014/main" id="{6B4BE12C-2CE0-4553-A746-843606807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8</a:t>
            </a:r>
            <a:r>
              <a:rPr lang="zh-CN" altLang="en-US" sz="2800"/>
              <a:t>邻域定义：像素</a:t>
            </a:r>
            <a:r>
              <a:rPr lang="en-US" altLang="zh-CN" sz="2800"/>
              <a:t>p(x,y)</a:t>
            </a:r>
            <a:r>
              <a:rPr lang="zh-CN" altLang="en-US" sz="2800"/>
              <a:t>的</a:t>
            </a:r>
            <a:r>
              <a:rPr lang="en-US" altLang="zh-CN" sz="2800"/>
              <a:t>8</a:t>
            </a:r>
            <a:r>
              <a:rPr lang="zh-CN" altLang="en-US" sz="2800"/>
              <a:t>邻域是：</a:t>
            </a:r>
          </a:p>
          <a:p>
            <a:pPr lvl="1"/>
            <a:r>
              <a:rPr lang="en-US" altLang="zh-CN" sz="2400"/>
              <a:t>4</a:t>
            </a:r>
            <a:r>
              <a:rPr lang="zh-CN" altLang="en-US" sz="2400"/>
              <a:t>邻域的点＋ </a:t>
            </a:r>
            <a:r>
              <a:rPr lang="en-US" altLang="zh-CN" sz="2400"/>
              <a:t>D</a:t>
            </a:r>
            <a:r>
              <a:rPr lang="zh-CN" altLang="en-US" sz="2400"/>
              <a:t>邻域的点</a:t>
            </a:r>
          </a:p>
          <a:p>
            <a:pPr lvl="1"/>
            <a:endParaRPr lang="zh-CN" altLang="en-US" sz="2400"/>
          </a:p>
          <a:p>
            <a:r>
              <a:rPr lang="zh-CN" altLang="en-US" sz="2800"/>
              <a:t>用</a:t>
            </a:r>
            <a:r>
              <a:rPr lang="en-US" altLang="zh-CN" sz="2800"/>
              <a:t>N</a:t>
            </a:r>
            <a:r>
              <a:rPr lang="en-US" altLang="zh-CN" sz="2800" baseline="-25000"/>
              <a:t>8</a:t>
            </a:r>
            <a:r>
              <a:rPr lang="en-US" altLang="zh-CN" sz="2800"/>
              <a:t>(p)</a:t>
            </a:r>
            <a:r>
              <a:rPr lang="zh-CN" altLang="en-US" sz="2800"/>
              <a:t>表示像素</a:t>
            </a:r>
            <a:r>
              <a:rPr lang="en-US" altLang="zh-CN" sz="2800"/>
              <a:t>p</a:t>
            </a:r>
            <a:r>
              <a:rPr lang="zh-CN" altLang="en-US" sz="2800"/>
              <a:t>的</a:t>
            </a:r>
            <a:r>
              <a:rPr lang="en-US" altLang="zh-CN" sz="2800"/>
              <a:t>8</a:t>
            </a:r>
            <a:r>
              <a:rPr lang="zh-CN" altLang="en-US" sz="2800"/>
              <a:t>邻域。</a:t>
            </a:r>
          </a:p>
          <a:p>
            <a:pPr lvl="1"/>
            <a:r>
              <a:rPr lang="en-US" altLang="zh-CN" sz="2400"/>
              <a:t>N</a:t>
            </a:r>
            <a:r>
              <a:rPr lang="en-US" altLang="zh-CN" sz="2400" baseline="-25000"/>
              <a:t>8</a:t>
            </a:r>
            <a:r>
              <a:rPr lang="en-US" altLang="zh-CN" sz="2400"/>
              <a:t>(p) = N</a:t>
            </a:r>
            <a:r>
              <a:rPr lang="en-US" altLang="zh-CN" sz="2400" baseline="-25000"/>
              <a:t>4</a:t>
            </a:r>
            <a:r>
              <a:rPr lang="en-US" altLang="zh-CN" sz="2400"/>
              <a:t>(p) + N</a:t>
            </a:r>
            <a:r>
              <a:rPr lang="en-US" altLang="zh-CN" sz="2400" baseline="-25000"/>
              <a:t>D</a:t>
            </a:r>
            <a:r>
              <a:rPr lang="en-US" altLang="zh-CN" sz="2400"/>
              <a:t>(p)</a:t>
            </a:r>
          </a:p>
        </p:txBody>
      </p:sp>
      <p:pic>
        <p:nvPicPr>
          <p:cNvPr id="450564" name="Picture 4">
            <a:extLst>
              <a:ext uri="{FF2B5EF4-FFF2-40B4-BE49-F238E27FC236}">
                <a16:creationId xmlns:a16="http://schemas.microsoft.com/office/drawing/2014/main" id="{420A98B9-B8F6-41A5-9AB1-A8845357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365" y="3362325"/>
            <a:ext cx="2657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7FEB118-6E8C-40E0-AEF6-E7087A9C2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CC722-F6EF-496D-B2FD-08004F50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51765-97BE-4D80-9E84-538E1DCC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1BB9-65C9-4CFC-8F91-E8FE41A26F2A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456707" name="Rectangle 3">
            <a:extLst>
              <a:ext uri="{FF2B5EF4-FFF2-40B4-BE49-F238E27FC236}">
                <a16:creationId xmlns:a16="http://schemas.microsoft.com/office/drawing/2014/main" id="{05948DBA-BDF4-47CA-8133-69AAF2B58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990600"/>
            <a:ext cx="7739062" cy="49530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>
                <a:solidFill>
                  <a:srgbClr val="0000FF"/>
                </a:solidFill>
              </a:rPr>
              <a:t>邻接性的定义：</a:t>
            </a:r>
            <a:endParaRPr lang="en-US" altLang="zh-CN" sz="2800">
              <a:solidFill>
                <a:srgbClr val="0000FF"/>
              </a:solidFill>
            </a:endParaRPr>
          </a:p>
          <a:p>
            <a:r>
              <a:rPr lang="zh-CN" altLang="en-US" sz="2400">
                <a:solidFill>
                  <a:schemeClr val="tx2"/>
                </a:solidFill>
              </a:rPr>
              <a:t>考虑图像中的两个像素</a:t>
            </a:r>
            <a:r>
              <a:rPr lang="en-US" altLang="zh-CN" sz="2400">
                <a:solidFill>
                  <a:schemeClr val="tx2"/>
                </a:solidFill>
              </a:rPr>
              <a:t>p</a:t>
            </a:r>
            <a:r>
              <a:rPr lang="zh-CN" altLang="en-US" sz="2400">
                <a:solidFill>
                  <a:schemeClr val="tx2"/>
                </a:solidFill>
              </a:rPr>
              <a:t>和</a:t>
            </a:r>
            <a:r>
              <a:rPr lang="en-US" altLang="zh-CN" sz="2400">
                <a:solidFill>
                  <a:schemeClr val="tx2"/>
                </a:solidFill>
              </a:rPr>
              <a:t>q</a:t>
            </a:r>
            <a:r>
              <a:rPr lang="zh-CN" altLang="en-US" sz="2400">
                <a:solidFill>
                  <a:schemeClr val="tx2"/>
                </a:solidFill>
              </a:rPr>
              <a:t>，那么</a:t>
            </a:r>
            <a:r>
              <a:rPr lang="en-US" altLang="zh-CN" sz="2400">
                <a:solidFill>
                  <a:schemeClr val="tx2"/>
                </a:solidFill>
              </a:rPr>
              <a:t>V</a:t>
            </a:r>
            <a:r>
              <a:rPr lang="zh-CN" altLang="en-US" sz="2400">
                <a:solidFill>
                  <a:schemeClr val="tx2"/>
                </a:solidFill>
              </a:rPr>
              <a:t>是该图像的灰度值集合的任一子集</a:t>
            </a:r>
          </a:p>
          <a:p>
            <a:pPr lvl="1"/>
            <a:r>
              <a:rPr lang="en-US" altLang="zh-CN" sz="2000" b="1"/>
              <a:t>4</a:t>
            </a:r>
            <a:r>
              <a:rPr lang="zh-CN" altLang="en-US" sz="2000" b="1"/>
              <a:t>邻接</a:t>
            </a:r>
            <a:r>
              <a:rPr lang="zh-CN" altLang="en-US" sz="2000"/>
              <a:t>：如果</a:t>
            </a:r>
            <a:r>
              <a:rPr lang="en-US" altLang="zh-CN" sz="2000"/>
              <a:t>q</a:t>
            </a:r>
            <a:r>
              <a:rPr lang="zh-CN" altLang="en-US" sz="2000"/>
              <a:t>在集合</a:t>
            </a:r>
            <a:r>
              <a:rPr lang="en-US" altLang="zh-CN" sz="2000"/>
              <a:t>N</a:t>
            </a:r>
            <a:r>
              <a:rPr lang="en-US" altLang="zh-CN" sz="2000" baseline="-25000"/>
              <a:t>4</a:t>
            </a:r>
            <a:r>
              <a:rPr lang="en-US" altLang="zh-CN" sz="2000"/>
              <a:t>(p)</a:t>
            </a:r>
            <a:r>
              <a:rPr lang="zh-CN" altLang="en-US" sz="2000"/>
              <a:t>中，且</a:t>
            </a:r>
            <a:r>
              <a:rPr lang="en-US" altLang="zh-CN" sz="2000"/>
              <a:t>p</a:t>
            </a:r>
            <a:r>
              <a:rPr lang="zh-CN" altLang="en-US" sz="2000"/>
              <a:t>和</a:t>
            </a:r>
            <a:r>
              <a:rPr lang="en-US" altLang="zh-CN" sz="2000"/>
              <a:t>q</a:t>
            </a:r>
            <a:r>
              <a:rPr lang="zh-CN" altLang="en-US" sz="2000"/>
              <a:t>的灰度值都在</a:t>
            </a:r>
            <a:r>
              <a:rPr lang="en-US" altLang="zh-CN" sz="2000"/>
              <a:t>V</a:t>
            </a:r>
            <a:r>
              <a:rPr lang="zh-CN" altLang="en-US" sz="2000"/>
              <a:t>中。</a:t>
            </a:r>
          </a:p>
          <a:p>
            <a:pPr lvl="1"/>
            <a:r>
              <a:rPr lang="en-US" altLang="zh-CN" sz="2000" b="1"/>
              <a:t>8</a:t>
            </a:r>
            <a:r>
              <a:rPr lang="zh-CN" altLang="en-US" sz="2000" b="1"/>
              <a:t>邻接</a:t>
            </a:r>
            <a:r>
              <a:rPr lang="zh-CN" altLang="en-US" sz="2000"/>
              <a:t>：如果</a:t>
            </a:r>
            <a:r>
              <a:rPr lang="en-US" altLang="zh-CN" sz="2000"/>
              <a:t>q</a:t>
            </a:r>
            <a:r>
              <a:rPr lang="zh-CN" altLang="en-US" sz="2000"/>
              <a:t>在集合</a:t>
            </a:r>
            <a:r>
              <a:rPr lang="en-US" altLang="zh-CN" sz="2000"/>
              <a:t>N</a:t>
            </a:r>
            <a:r>
              <a:rPr lang="en-US" altLang="zh-CN" sz="2000" baseline="-25000"/>
              <a:t>8</a:t>
            </a:r>
            <a:r>
              <a:rPr lang="en-US" altLang="zh-CN" sz="2000"/>
              <a:t>(p)</a:t>
            </a:r>
            <a:r>
              <a:rPr lang="zh-CN" altLang="en-US" sz="2000"/>
              <a:t>中，且</a:t>
            </a:r>
            <a:r>
              <a:rPr lang="en-US" altLang="zh-CN" sz="2000"/>
              <a:t>p</a:t>
            </a:r>
            <a:r>
              <a:rPr lang="zh-CN" altLang="en-US" sz="2000"/>
              <a:t>和</a:t>
            </a:r>
            <a:r>
              <a:rPr lang="en-US" altLang="zh-CN" sz="2000"/>
              <a:t>q</a:t>
            </a:r>
            <a:r>
              <a:rPr lang="zh-CN" altLang="en-US" sz="2000"/>
              <a:t>的灰度值都在</a:t>
            </a:r>
            <a:r>
              <a:rPr lang="en-US" altLang="zh-CN" sz="2000"/>
              <a:t>V</a:t>
            </a:r>
            <a:r>
              <a:rPr lang="zh-CN" altLang="en-US" sz="2000"/>
              <a:t>中。</a:t>
            </a:r>
          </a:p>
          <a:p>
            <a:pPr lvl="1"/>
            <a:r>
              <a:rPr lang="en-US" altLang="zh-CN" sz="2000" b="1"/>
              <a:t>m</a:t>
            </a:r>
            <a:r>
              <a:rPr lang="zh-CN" altLang="en-US" sz="2000" b="1"/>
              <a:t>邻接</a:t>
            </a:r>
            <a:r>
              <a:rPr lang="zh-CN" altLang="en-US" sz="2000"/>
              <a:t>：</a:t>
            </a:r>
            <a:endParaRPr lang="en-US" altLang="zh-CN" sz="2000"/>
          </a:p>
          <a:p>
            <a:pPr lvl="2"/>
            <a:r>
              <a:rPr lang="zh-CN" altLang="en-US" sz="2000"/>
              <a:t>如果</a:t>
            </a:r>
            <a:r>
              <a:rPr lang="en-US" altLang="zh-CN" sz="2000"/>
              <a:t>q</a:t>
            </a:r>
            <a:r>
              <a:rPr lang="zh-CN" altLang="en-US" sz="2000"/>
              <a:t>在集合</a:t>
            </a:r>
            <a:r>
              <a:rPr lang="en-US" altLang="zh-CN" sz="2000"/>
              <a:t>N</a:t>
            </a:r>
            <a:r>
              <a:rPr lang="en-US" altLang="zh-CN" sz="2000" baseline="-25000"/>
              <a:t>4</a:t>
            </a:r>
            <a:r>
              <a:rPr lang="en-US" altLang="zh-CN" sz="2000"/>
              <a:t>(p)</a:t>
            </a:r>
            <a:r>
              <a:rPr lang="zh-CN" altLang="en-US" sz="2000"/>
              <a:t>中；</a:t>
            </a:r>
            <a:endParaRPr lang="en-US" altLang="zh-CN" sz="2000"/>
          </a:p>
          <a:p>
            <a:pPr lvl="2"/>
            <a:r>
              <a:rPr lang="zh-CN" altLang="en-US" sz="2000"/>
              <a:t>或：</a:t>
            </a:r>
            <a:r>
              <a:rPr lang="en-US" altLang="zh-CN" sz="2000"/>
              <a:t>q</a:t>
            </a:r>
            <a:r>
              <a:rPr lang="zh-CN" altLang="en-US" sz="2000"/>
              <a:t>在集合</a:t>
            </a:r>
            <a:r>
              <a:rPr lang="en-US" altLang="zh-CN" sz="2000"/>
              <a:t>N</a:t>
            </a:r>
            <a:r>
              <a:rPr lang="en-US" altLang="zh-CN" sz="2000" baseline="-25000"/>
              <a:t>D</a:t>
            </a:r>
            <a:r>
              <a:rPr lang="en-US" altLang="zh-CN" sz="2000"/>
              <a:t>(p)</a:t>
            </a:r>
            <a:r>
              <a:rPr lang="zh-CN" altLang="en-US" sz="2000"/>
              <a:t>中，且</a:t>
            </a:r>
            <a:r>
              <a:rPr lang="en-US" altLang="zh-CN" sz="2000"/>
              <a:t>N</a:t>
            </a:r>
            <a:r>
              <a:rPr lang="en-US" altLang="zh-CN" sz="2000" baseline="-25000"/>
              <a:t>4</a:t>
            </a:r>
            <a:r>
              <a:rPr lang="en-US" altLang="zh-CN" sz="2000"/>
              <a:t>(p)∩N</a:t>
            </a:r>
            <a:r>
              <a:rPr lang="en-US" altLang="zh-CN" sz="2000" baseline="-25000"/>
              <a:t>4</a:t>
            </a:r>
            <a:r>
              <a:rPr lang="en-US" altLang="zh-CN" sz="2000"/>
              <a:t>(q)</a:t>
            </a:r>
            <a:r>
              <a:rPr lang="zh-CN" altLang="en-US" sz="2000"/>
              <a:t>中没有来自</a:t>
            </a:r>
            <a:r>
              <a:rPr lang="en-US" altLang="zh-CN" sz="2000"/>
              <a:t>V</a:t>
            </a:r>
            <a:r>
              <a:rPr lang="zh-CN" altLang="en-US" sz="2000"/>
              <a:t>中灰度值的像素。</a:t>
            </a:r>
          </a:p>
          <a:p>
            <a:endParaRPr lang="en-US" altLang="zh-CN" sz="28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9269458-52BB-41A1-AFE1-69609DF5B2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3FE3C9-6C75-44F0-A76A-732D23D0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610623"/>
            <a:ext cx="4981575" cy="1571625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F884F54-2EE5-4DD2-832E-7D1CF23367A4}"/>
              </a:ext>
            </a:extLst>
          </p:cNvPr>
          <p:cNvCxnSpPr>
            <a:cxnSpLocks/>
          </p:cNvCxnSpPr>
          <p:nvPr/>
        </p:nvCxnSpPr>
        <p:spPr>
          <a:xfrm flipV="1">
            <a:off x="4609681" y="4953000"/>
            <a:ext cx="381000" cy="37225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387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CC722-F6EF-496D-B2FD-08004F50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51765-97BE-4D80-9E84-538E1DCC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1BB9-65C9-4CFC-8F91-E8FE41A26F2A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456707" name="Rectangle 3">
            <a:extLst>
              <a:ext uri="{FF2B5EF4-FFF2-40B4-BE49-F238E27FC236}">
                <a16:creationId xmlns:a16="http://schemas.microsoft.com/office/drawing/2014/main" id="{05948DBA-BDF4-47CA-8133-69AAF2B58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042275" cy="4953000"/>
          </a:xfrm>
        </p:spPr>
        <p:txBody>
          <a:bodyPr/>
          <a:lstStyle/>
          <a:p>
            <a:r>
              <a:rPr lang="zh-CN" altLang="en-US" sz="2800">
                <a:solidFill>
                  <a:srgbClr val="0000FF"/>
                </a:solidFill>
              </a:rPr>
              <a:t>通路的定义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/>
              <a:t>一条从具有坐标</a:t>
            </a:r>
            <a:r>
              <a:rPr lang="en-US" altLang="zh-CN" sz="2400"/>
              <a:t>(x,y)</a:t>
            </a:r>
            <a:r>
              <a:rPr lang="zh-CN" altLang="en-US" sz="2400"/>
              <a:t>的像素</a:t>
            </a:r>
            <a:r>
              <a:rPr lang="en-US" altLang="zh-CN" sz="2400"/>
              <a:t>p</a:t>
            </a:r>
            <a:r>
              <a:rPr lang="zh-CN" altLang="en-US" sz="2400"/>
              <a:t>到具有坐标</a:t>
            </a:r>
            <a:r>
              <a:rPr lang="en-US" altLang="zh-CN" sz="2400"/>
              <a:t>(s,t)</a:t>
            </a:r>
            <a:r>
              <a:rPr lang="zh-CN" altLang="en-US" sz="2400"/>
              <a:t>的像素</a:t>
            </a:r>
            <a:r>
              <a:rPr lang="en-US" altLang="zh-CN" sz="2400"/>
              <a:t>q</a:t>
            </a:r>
            <a:r>
              <a:rPr lang="zh-CN" altLang="en-US" sz="2400"/>
              <a:t>的通路，是具有坐标</a:t>
            </a:r>
            <a:r>
              <a:rPr lang="en-US" altLang="zh-CN" sz="2400"/>
              <a:t>(x</a:t>
            </a:r>
            <a:r>
              <a:rPr lang="en-US" altLang="zh-CN" sz="2400" baseline="-25000"/>
              <a:t>0</a:t>
            </a:r>
            <a:r>
              <a:rPr lang="en-US" altLang="zh-CN" sz="2400"/>
              <a:t>,y</a:t>
            </a:r>
            <a:r>
              <a:rPr lang="en-US" altLang="zh-CN" sz="2400" baseline="-25000"/>
              <a:t>0</a:t>
            </a:r>
            <a:r>
              <a:rPr lang="en-US" altLang="zh-CN" sz="2400"/>
              <a:t>),(x</a:t>
            </a:r>
            <a:r>
              <a:rPr lang="en-US" altLang="zh-CN" sz="2400" baseline="-25000"/>
              <a:t>1</a:t>
            </a:r>
            <a:r>
              <a:rPr lang="en-US" altLang="zh-CN" sz="2400"/>
              <a:t>,y</a:t>
            </a:r>
            <a:r>
              <a:rPr lang="en-US" altLang="zh-CN" sz="2400" baseline="-25000"/>
              <a:t>1</a:t>
            </a:r>
            <a:r>
              <a:rPr lang="en-US" altLang="zh-CN" sz="2400"/>
              <a:t>),...,(x</a:t>
            </a:r>
            <a:r>
              <a:rPr lang="en-US" altLang="zh-CN" sz="2400" baseline="-25000"/>
              <a:t>n</a:t>
            </a:r>
            <a:r>
              <a:rPr lang="en-US" altLang="zh-CN" sz="2400"/>
              <a:t>,y</a:t>
            </a:r>
            <a:r>
              <a:rPr lang="en-US" altLang="zh-CN" sz="2400" baseline="-25000"/>
              <a:t>n</a:t>
            </a:r>
            <a:r>
              <a:rPr lang="en-US" altLang="zh-CN" sz="2400"/>
              <a:t>)</a:t>
            </a:r>
            <a:r>
              <a:rPr lang="zh-CN" altLang="en-US" sz="2400"/>
              <a:t>的不同像素的序列。</a:t>
            </a:r>
          </a:p>
          <a:p>
            <a:pPr lvl="1"/>
            <a:endParaRPr lang="zh-CN" altLang="en-US" sz="240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/>
              <a:t>其中，</a:t>
            </a:r>
            <a:r>
              <a:rPr lang="en-US" altLang="zh-CN" sz="2400"/>
              <a:t>(x</a:t>
            </a:r>
            <a:r>
              <a:rPr lang="en-US" altLang="zh-CN" sz="2400" baseline="-25000"/>
              <a:t>0</a:t>
            </a:r>
            <a:r>
              <a:rPr lang="en-US" altLang="zh-CN" sz="2400"/>
              <a:t>,y</a:t>
            </a:r>
            <a:r>
              <a:rPr lang="en-US" altLang="zh-CN" sz="2400" baseline="-25000"/>
              <a:t>0</a:t>
            </a:r>
            <a:r>
              <a:rPr lang="en-US" altLang="zh-CN" sz="2400"/>
              <a:t>) = (x,y)</a:t>
            </a:r>
            <a:r>
              <a:rPr lang="zh-CN" altLang="en-US" sz="2400"/>
              <a:t>，</a:t>
            </a:r>
            <a:r>
              <a:rPr lang="en-US" altLang="zh-CN" sz="2400"/>
              <a:t>(x</a:t>
            </a:r>
            <a:r>
              <a:rPr lang="en-US" altLang="zh-CN" sz="2400" baseline="-25000"/>
              <a:t>n</a:t>
            </a:r>
            <a:r>
              <a:rPr lang="en-US" altLang="zh-CN" sz="2400"/>
              <a:t>,y</a:t>
            </a:r>
            <a:r>
              <a:rPr lang="en-US" altLang="zh-CN" sz="2400" baseline="-25000"/>
              <a:t>n</a:t>
            </a:r>
            <a:r>
              <a:rPr lang="en-US" altLang="zh-CN" sz="2400"/>
              <a:t>) = (s,t)</a:t>
            </a:r>
            <a:r>
              <a:rPr lang="zh-CN" altLang="en-US" sz="2400"/>
              <a:t>，</a:t>
            </a:r>
            <a:r>
              <a:rPr lang="en-US" altLang="zh-CN" sz="2400"/>
              <a:t>(x</a:t>
            </a:r>
            <a:r>
              <a:rPr lang="en-US" altLang="zh-CN" sz="2400" baseline="-25000"/>
              <a:t>i</a:t>
            </a:r>
            <a:r>
              <a:rPr lang="en-US" altLang="zh-CN" sz="2400"/>
              <a:t>,y</a:t>
            </a:r>
            <a:r>
              <a:rPr lang="en-US" altLang="zh-CN" sz="2400" baseline="-25000"/>
              <a:t>i</a:t>
            </a:r>
            <a:r>
              <a:rPr lang="en-US" altLang="zh-CN" sz="2400"/>
              <a:t>) </a:t>
            </a:r>
            <a:r>
              <a:rPr lang="zh-CN" altLang="en-US" sz="2400"/>
              <a:t>和</a:t>
            </a:r>
            <a:r>
              <a:rPr lang="en-US" altLang="zh-CN" sz="2400"/>
              <a:t>(x</a:t>
            </a:r>
            <a:r>
              <a:rPr lang="en-US" altLang="zh-CN" sz="2400" baseline="-25000"/>
              <a:t>i-1</a:t>
            </a:r>
            <a:r>
              <a:rPr lang="en-US" altLang="zh-CN" sz="2400"/>
              <a:t>,y</a:t>
            </a:r>
            <a:r>
              <a:rPr lang="en-US" altLang="zh-CN" sz="2400" baseline="-25000"/>
              <a:t>i-1</a:t>
            </a:r>
            <a:r>
              <a:rPr lang="en-US" altLang="zh-CN" sz="2400"/>
              <a:t>)</a:t>
            </a:r>
            <a:r>
              <a:rPr lang="zh-CN" altLang="en-US" sz="2400"/>
              <a:t>是</a:t>
            </a:r>
            <a:r>
              <a:rPr lang="zh-CN" altLang="en-US" sz="2400" b="1">
                <a:solidFill>
                  <a:srgbClr val="7030A0"/>
                </a:solidFill>
              </a:rPr>
              <a:t>邻接的</a:t>
            </a:r>
            <a:r>
              <a:rPr lang="zh-CN" altLang="en-US" sz="2400"/>
              <a:t>，</a:t>
            </a:r>
            <a:r>
              <a:rPr lang="en-US" altLang="zh-CN" sz="2400"/>
              <a:t>1 ≤ i ≤ n</a:t>
            </a:r>
            <a:r>
              <a:rPr lang="zh-CN" altLang="en-US" sz="2400"/>
              <a:t>，</a:t>
            </a:r>
            <a:r>
              <a:rPr lang="en-US" altLang="zh-CN" sz="2400"/>
              <a:t>n</a:t>
            </a:r>
            <a:r>
              <a:rPr lang="zh-CN" altLang="en-US" sz="2400"/>
              <a:t>是路径的长度。</a:t>
            </a:r>
          </a:p>
          <a:p>
            <a:pPr lvl="1"/>
            <a:endParaRPr lang="zh-CN" altLang="en-US" sz="240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/>
              <a:t>如果</a:t>
            </a:r>
            <a:r>
              <a:rPr lang="en-US" altLang="zh-CN" sz="2400"/>
              <a:t>(x</a:t>
            </a:r>
            <a:r>
              <a:rPr lang="en-US" altLang="zh-CN" sz="2400" baseline="-25000"/>
              <a:t>0</a:t>
            </a:r>
            <a:r>
              <a:rPr lang="en-US" altLang="zh-CN" sz="2400"/>
              <a:t>,y</a:t>
            </a:r>
            <a:r>
              <a:rPr lang="en-US" altLang="zh-CN" sz="2400" baseline="-25000"/>
              <a:t>0</a:t>
            </a:r>
            <a:r>
              <a:rPr lang="en-US" altLang="zh-CN" sz="2400"/>
              <a:t>) = (x</a:t>
            </a:r>
            <a:r>
              <a:rPr lang="en-US" altLang="zh-CN" sz="2400" baseline="-25000"/>
              <a:t>n</a:t>
            </a:r>
            <a:r>
              <a:rPr lang="en-US" altLang="zh-CN" sz="2400"/>
              <a:t>,y</a:t>
            </a:r>
            <a:r>
              <a:rPr lang="en-US" altLang="zh-CN" sz="2400" baseline="-25000"/>
              <a:t>n</a:t>
            </a:r>
            <a:r>
              <a:rPr lang="en-US" altLang="zh-CN" sz="2400"/>
              <a:t>)</a:t>
            </a:r>
            <a:r>
              <a:rPr lang="zh-CN" altLang="en-US" sz="2400"/>
              <a:t>，则该通路是闭合通路。</a:t>
            </a:r>
          </a:p>
          <a:p>
            <a:endParaRPr lang="en-US" altLang="zh-CN" sz="28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9269458-52BB-41A1-AFE1-69609DF5B2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BB569C-F02E-4825-A7A0-06691885B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317287-2D28-4BE6-8F53-A2507511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3DE1-1632-4DA0-B80F-8CFC951E7A5E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353282" name="Rectangle 2">
            <a:extLst>
              <a:ext uri="{FF2B5EF4-FFF2-40B4-BE49-F238E27FC236}">
                <a16:creationId xmlns:a16="http://schemas.microsoft.com/office/drawing/2014/main" id="{F1AD1A71-2D13-4CAC-96BB-1C7711F2D2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主观亮度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23085C5B-4798-494E-BCD9-7D278D62C7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光亮度：是指一个表面的明亮程度。在物理上，即光源在垂直其光传输方向的</a:t>
            </a:r>
            <a:r>
              <a:rPr lang="zh-CN" altLang="en-US" sz="2400"/>
              <a:t>平面上的，</a:t>
            </a:r>
            <a:r>
              <a:rPr lang="zh-CN" altLang="en-US" sz="2400" dirty="0"/>
              <a:t>正投影单位表面积单位立体角内发出的</a:t>
            </a:r>
            <a:r>
              <a:rPr lang="zh-CN" altLang="en-US" sz="2400" dirty="0">
                <a:solidFill>
                  <a:srgbClr val="0000FF"/>
                </a:solidFill>
              </a:rPr>
              <a:t>光通量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光亮度的单位：尼特</a:t>
            </a:r>
            <a:r>
              <a:rPr lang="en-US" altLang="zh-CN" sz="2400" dirty="0"/>
              <a:t>(cd/m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，朗伯</a:t>
            </a:r>
            <a:r>
              <a:rPr lang="en-US" altLang="zh-CN" sz="2400" dirty="0"/>
              <a:t>(L)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0000FF"/>
                </a:solidFill>
              </a:rPr>
              <a:t>毫朗伯</a:t>
            </a:r>
            <a:r>
              <a:rPr lang="en-US" altLang="zh-CN" sz="2400" dirty="0">
                <a:solidFill>
                  <a:srgbClr val="0000FF"/>
                </a:solidFill>
              </a:rPr>
              <a:t>(ML)</a:t>
            </a:r>
            <a:r>
              <a:rPr lang="zh-CN" altLang="en-US" sz="2400" dirty="0"/>
              <a:t>等等。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主观亮度：人眼所能感觉到的亮度。是进入人眼的光强度的</a:t>
            </a:r>
            <a:r>
              <a:rPr lang="zh-CN" altLang="en-US" sz="2400" dirty="0">
                <a:solidFill>
                  <a:srgbClr val="0000FF"/>
                </a:solidFill>
              </a:rPr>
              <a:t>对数函数</a:t>
            </a:r>
            <a:r>
              <a:rPr lang="zh-CN" altLang="en-US" sz="2400" dirty="0"/>
              <a:t>，共分</a:t>
            </a:r>
            <a:r>
              <a:rPr lang="en-US" altLang="zh-CN" sz="2400"/>
              <a:t>10</a:t>
            </a:r>
            <a:r>
              <a:rPr lang="en-US" altLang="zh-CN" sz="2400" baseline="30000"/>
              <a:t>10</a:t>
            </a:r>
            <a:r>
              <a:rPr lang="zh-CN" altLang="en-US" sz="2400"/>
              <a:t>个数量级</a:t>
            </a:r>
            <a:r>
              <a:rPr lang="zh-CN" altLang="en-US" sz="2400" dirty="0"/>
              <a:t>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CC722-F6EF-496D-B2FD-08004F50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51765-97BE-4D80-9E84-538E1DCC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1BB9-65C9-4CFC-8F91-E8FE41A26F2A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456707" name="Rectangle 3">
            <a:extLst>
              <a:ext uri="{FF2B5EF4-FFF2-40B4-BE49-F238E27FC236}">
                <a16:creationId xmlns:a16="http://schemas.microsoft.com/office/drawing/2014/main" id="{05948DBA-BDF4-47CA-8133-69AAF2B58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042275" cy="4953000"/>
          </a:xfrm>
        </p:spPr>
        <p:txBody>
          <a:bodyPr/>
          <a:lstStyle/>
          <a:p>
            <a:r>
              <a:rPr lang="zh-CN" altLang="en-US" sz="2800">
                <a:solidFill>
                  <a:srgbClr val="0000FF"/>
                </a:solidFill>
              </a:rPr>
              <a:t>连通性的定义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/>
              <a:t>对于图像的子集</a:t>
            </a:r>
            <a:r>
              <a:rPr lang="en-US" altLang="zh-CN" sz="2400"/>
              <a:t>S</a:t>
            </a:r>
            <a:r>
              <a:rPr lang="zh-CN" altLang="en-US" sz="2400"/>
              <a:t>，如果其中的任意两个像素之间都存在一条通路，则称</a:t>
            </a:r>
            <a:r>
              <a:rPr lang="en-US" altLang="zh-CN" sz="2400"/>
              <a:t>S</a:t>
            </a:r>
            <a:r>
              <a:rPr lang="zh-CN" altLang="en-US" sz="2400"/>
              <a:t>是连通的。</a:t>
            </a:r>
          </a:p>
          <a:p>
            <a:pPr lvl="1"/>
            <a:endParaRPr lang="zh-CN" altLang="en-US" sz="240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/>
              <a:t>对于图像的子集</a:t>
            </a:r>
            <a:r>
              <a:rPr lang="en-US" altLang="zh-CN" sz="2400"/>
              <a:t>S</a:t>
            </a:r>
            <a:r>
              <a:rPr lang="zh-CN" altLang="en-US" sz="2400"/>
              <a:t>中的任一像素</a:t>
            </a:r>
            <a:r>
              <a:rPr lang="en-US" altLang="zh-CN" sz="2400"/>
              <a:t>p</a:t>
            </a:r>
            <a:r>
              <a:rPr lang="zh-CN" altLang="en-US" sz="2400"/>
              <a:t>，全部连通到</a:t>
            </a:r>
            <a:r>
              <a:rPr lang="en-US" altLang="zh-CN" sz="2400"/>
              <a:t>p</a:t>
            </a:r>
            <a:r>
              <a:rPr lang="zh-CN" altLang="en-US" sz="2400"/>
              <a:t>的像素构成了一个连通分量。若</a:t>
            </a:r>
            <a:r>
              <a:rPr lang="en-US" altLang="zh-CN" sz="2400"/>
              <a:t>S</a:t>
            </a:r>
            <a:r>
              <a:rPr lang="zh-CN" altLang="en-US" sz="2400"/>
              <a:t>仅有一个连通分量，则称其为连通集（也称为图像的</a:t>
            </a:r>
            <a:r>
              <a:rPr lang="zh-CN" altLang="en-US" sz="2400" b="1">
                <a:solidFill>
                  <a:srgbClr val="7030A0"/>
                </a:solidFill>
              </a:rPr>
              <a:t>区域</a:t>
            </a:r>
            <a:r>
              <a:rPr lang="zh-CN" altLang="en-US" sz="2400"/>
              <a:t>）。</a:t>
            </a:r>
          </a:p>
          <a:p>
            <a:pPr lvl="1"/>
            <a:endParaRPr lang="zh-CN" altLang="en-US" sz="240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/>
              <a:t>对于图像的两个区域</a:t>
            </a:r>
            <a:r>
              <a:rPr lang="en-US" altLang="zh-CN" sz="2400"/>
              <a:t>R</a:t>
            </a:r>
            <a:r>
              <a:rPr lang="en-US" altLang="zh-CN" sz="2400" baseline="-25000"/>
              <a:t>i</a:t>
            </a:r>
            <a:r>
              <a:rPr lang="zh-CN" altLang="en-US" sz="2400"/>
              <a:t>和</a:t>
            </a:r>
            <a:r>
              <a:rPr lang="en-US" altLang="zh-CN" sz="2400"/>
              <a:t>R</a:t>
            </a:r>
            <a:r>
              <a:rPr lang="en-US" altLang="zh-CN" sz="2400" baseline="-25000"/>
              <a:t>j</a:t>
            </a:r>
            <a:r>
              <a:rPr lang="zh-CN" altLang="en-US" sz="2400"/>
              <a:t>，如果它们形成连通集，则称</a:t>
            </a:r>
            <a:r>
              <a:rPr lang="en-US" altLang="zh-CN" sz="2400"/>
              <a:t>R</a:t>
            </a:r>
            <a:r>
              <a:rPr lang="en-US" altLang="zh-CN" sz="2400" baseline="-25000"/>
              <a:t>i</a:t>
            </a:r>
            <a:r>
              <a:rPr lang="zh-CN" altLang="en-US" sz="2400"/>
              <a:t>和</a:t>
            </a:r>
            <a:r>
              <a:rPr lang="en-US" altLang="zh-CN" sz="2400"/>
              <a:t>R</a:t>
            </a:r>
            <a:r>
              <a:rPr lang="en-US" altLang="zh-CN" sz="2400" baseline="-25000"/>
              <a:t>j</a:t>
            </a:r>
            <a:r>
              <a:rPr lang="zh-CN" altLang="en-US" sz="2400"/>
              <a:t>为连通区域。</a:t>
            </a:r>
            <a:endParaRPr lang="en-US" altLang="zh-CN" sz="28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9269458-52BB-41A1-AFE1-69609DF5B2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</p:spTree>
    <p:extLst>
      <p:ext uri="{BB962C8B-B14F-4D97-AF65-F5344CB8AC3E}">
        <p14:creationId xmlns:p14="http://schemas.microsoft.com/office/powerpoint/2010/main" val="2892904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CC722-F6EF-496D-B2FD-08004F50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51765-97BE-4D80-9E84-538E1DCC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1BB9-65C9-4CFC-8F91-E8FE41A26F2A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456707" name="Rectangle 3">
            <a:extLst>
              <a:ext uri="{FF2B5EF4-FFF2-40B4-BE49-F238E27FC236}">
                <a16:creationId xmlns:a16="http://schemas.microsoft.com/office/drawing/2014/main" id="{05948DBA-BDF4-47CA-8133-69AAF2B58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042275" cy="4953000"/>
          </a:xfrm>
        </p:spPr>
        <p:txBody>
          <a:bodyPr/>
          <a:lstStyle/>
          <a:p>
            <a:pPr marL="438150" lvl="1" indent="0">
              <a:buNone/>
            </a:pPr>
            <a:r>
              <a:rPr lang="zh-CN" altLang="en-US" sz="2800" b="1">
                <a:solidFill>
                  <a:srgbClr val="0000FF"/>
                </a:solidFill>
              </a:rPr>
              <a:t>图像的前背景与轮廓</a:t>
            </a:r>
            <a:endParaRPr lang="zh-CN" altLang="en-US" sz="2800">
              <a:solidFill>
                <a:srgbClr val="0000FF"/>
              </a:solidFill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/>
              <a:t>假设一副图像共包含</a:t>
            </a:r>
            <a:r>
              <a:rPr lang="en-US" altLang="zh-CN" sz="2000"/>
              <a:t>K</a:t>
            </a:r>
            <a:r>
              <a:rPr lang="zh-CN" altLang="en-US" sz="2000"/>
              <a:t>个不邻接的区域，即</a:t>
            </a:r>
            <a:r>
              <a:rPr lang="en-US" altLang="zh-CN" sz="2000"/>
              <a:t>R</a:t>
            </a:r>
            <a:r>
              <a:rPr lang="en-US" altLang="zh-CN" sz="2000" baseline="-25000"/>
              <a:t>k</a:t>
            </a:r>
            <a:r>
              <a:rPr lang="en-US" altLang="zh-CN" sz="2000"/>
              <a:t>, k=1,2,…,K</a:t>
            </a:r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/>
              <a:t>令</a:t>
            </a:r>
            <a:r>
              <a:rPr lang="en-US" altLang="zh-CN" sz="2000"/>
              <a:t>R</a:t>
            </a:r>
            <a:r>
              <a:rPr lang="en-US" altLang="zh-CN" sz="2000" baseline="-25000"/>
              <a:t>u</a:t>
            </a:r>
            <a:r>
              <a:rPr lang="en-US" altLang="zh-CN" sz="2000"/>
              <a:t>=∪R</a:t>
            </a:r>
            <a:r>
              <a:rPr lang="en-US" altLang="zh-CN" sz="2000" baseline="-25000"/>
              <a:t>k</a:t>
            </a:r>
            <a:r>
              <a:rPr lang="zh-CN" altLang="en-US" sz="2000"/>
              <a:t>表示</a:t>
            </a:r>
            <a:r>
              <a:rPr lang="en-US" altLang="zh-CN" sz="2000"/>
              <a:t>R</a:t>
            </a:r>
            <a:r>
              <a:rPr lang="zh-CN" altLang="en-US" sz="2000"/>
              <a:t>的并集，</a:t>
            </a:r>
            <a:r>
              <a:rPr lang="en-US" altLang="zh-CN" sz="2000"/>
              <a:t>(R</a:t>
            </a:r>
            <a:r>
              <a:rPr lang="en-US" altLang="zh-CN" sz="2000" baseline="-25000"/>
              <a:t>u</a:t>
            </a:r>
            <a:r>
              <a:rPr lang="en-US" altLang="zh-CN" sz="2000"/>
              <a:t>)</a:t>
            </a:r>
            <a:r>
              <a:rPr lang="en-US" altLang="zh-CN" sz="2000" baseline="30000"/>
              <a:t>c</a:t>
            </a:r>
            <a:r>
              <a:rPr lang="zh-CN" altLang="en-US" sz="2000"/>
              <a:t>表示并集的补集。则</a:t>
            </a:r>
            <a:r>
              <a:rPr lang="en-US" altLang="zh-CN" sz="2000"/>
              <a:t>R</a:t>
            </a:r>
            <a:r>
              <a:rPr lang="en-US" altLang="zh-CN" sz="2000" baseline="-25000"/>
              <a:t>u</a:t>
            </a:r>
            <a:r>
              <a:rPr lang="zh-CN" altLang="en-US" sz="2000"/>
              <a:t>称为该图像的</a:t>
            </a:r>
            <a:r>
              <a:rPr lang="zh-CN" altLang="en-US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</a:t>
            </a:r>
            <a:r>
              <a:rPr lang="zh-CN" altLang="en-US" sz="2000"/>
              <a:t>，</a:t>
            </a:r>
            <a:r>
              <a:rPr lang="en-US" altLang="zh-CN" sz="2000"/>
              <a:t>(R</a:t>
            </a:r>
            <a:r>
              <a:rPr lang="en-US" altLang="zh-CN" sz="2000" baseline="-25000"/>
              <a:t>u</a:t>
            </a:r>
            <a:r>
              <a:rPr lang="en-US" altLang="zh-CN" sz="2000"/>
              <a:t>)</a:t>
            </a:r>
            <a:r>
              <a:rPr lang="en-US" altLang="zh-CN" sz="2000" baseline="30000"/>
              <a:t>c</a:t>
            </a:r>
            <a:r>
              <a:rPr lang="zh-CN" altLang="en-US" sz="2000"/>
              <a:t>称为该图像的</a:t>
            </a:r>
            <a:r>
              <a:rPr lang="zh-CN" altLang="en-US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2000"/>
              <a:t>。</a:t>
            </a:r>
          </a:p>
          <a:p>
            <a:pPr lvl="1"/>
            <a:endParaRPr lang="zh-CN" altLang="en-US" sz="200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/>
              <a:t>对于某个区域</a:t>
            </a:r>
            <a:r>
              <a:rPr lang="en-US" altLang="zh-CN" sz="2000"/>
              <a:t>R</a:t>
            </a:r>
            <a:r>
              <a:rPr lang="zh-CN" altLang="en-US" sz="2000"/>
              <a:t>，其中与</a:t>
            </a:r>
            <a:r>
              <a:rPr lang="en-US" altLang="zh-CN" sz="2000"/>
              <a:t>R</a:t>
            </a:r>
            <a:r>
              <a:rPr lang="zh-CN" altLang="en-US" sz="2000"/>
              <a:t>的补集相邻接的点构成的集合，称为</a:t>
            </a:r>
            <a:r>
              <a:rPr lang="en-US" altLang="zh-CN" sz="2000"/>
              <a:t>R</a:t>
            </a:r>
            <a:r>
              <a:rPr lang="zh-CN" altLang="en-US" sz="2000"/>
              <a:t>的</a:t>
            </a:r>
            <a:r>
              <a:rPr lang="zh-CN" altLang="en-US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内轮廓</a:t>
            </a:r>
            <a:r>
              <a:rPr lang="zh-CN" altLang="en-US" sz="2000"/>
              <a:t>；</a:t>
            </a:r>
            <a:r>
              <a:rPr lang="en-US" altLang="zh-CN" sz="2000"/>
              <a:t>R</a:t>
            </a:r>
            <a:r>
              <a:rPr lang="zh-CN" altLang="en-US" sz="2000"/>
              <a:t>的补集中与内轮廓相邻接的点称为</a:t>
            </a:r>
            <a:r>
              <a:rPr lang="zh-CN" altLang="en-US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外轮廓</a:t>
            </a:r>
            <a:r>
              <a:rPr lang="zh-CN" altLang="en-US" sz="2000"/>
              <a:t>。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9269458-52BB-41A1-AFE1-69609DF5B2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  <p:pic>
        <p:nvPicPr>
          <p:cNvPr id="8" name="Picture 4" descr="fig1">
            <a:extLst>
              <a:ext uri="{FF2B5EF4-FFF2-40B4-BE49-F238E27FC236}">
                <a16:creationId xmlns:a16="http://schemas.microsoft.com/office/drawing/2014/main" id="{9779D571-F228-46F1-AF85-282B700A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418013"/>
            <a:ext cx="2057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056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3C832E-F306-482E-BAEB-6D404CE5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D2F46-9461-4437-8769-B7142F2A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B416-49E6-4B8F-83C4-26013DB270A2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457731" name="Rectangle 3">
            <a:extLst>
              <a:ext uri="{FF2B5EF4-FFF2-40B4-BE49-F238E27FC236}">
                <a16:creationId xmlns:a16="http://schemas.microsoft.com/office/drawing/2014/main" id="{30399CC9-7BD1-4C1F-8441-C139FA43E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990600"/>
            <a:ext cx="8001000" cy="4953000"/>
          </a:xfrm>
        </p:spPr>
        <p:txBody>
          <a:bodyPr/>
          <a:lstStyle/>
          <a:p>
            <a:r>
              <a:rPr lang="zh-CN" altLang="en-US" sz="2800"/>
              <a:t>像素之间距离的定义</a:t>
            </a:r>
            <a:endParaRPr lang="en-US" altLang="zh-CN" sz="2800"/>
          </a:p>
          <a:p>
            <a:pPr marL="0" indent="0">
              <a:buNone/>
            </a:pPr>
            <a:endParaRPr lang="en-US" altLang="zh-CN" sz="1000"/>
          </a:p>
          <a:p>
            <a:pPr lvl="1"/>
            <a:r>
              <a:rPr lang="zh-CN" altLang="en-US" sz="2400"/>
              <a:t>欧氏距离定义</a:t>
            </a:r>
          </a:p>
          <a:p>
            <a:pPr lvl="1"/>
            <a:r>
              <a:rPr lang="en-US" altLang="zh-CN" sz="2400"/>
              <a:t>D</a:t>
            </a:r>
            <a:r>
              <a:rPr lang="en-US" altLang="zh-CN" sz="2400" baseline="-25000"/>
              <a:t>4</a:t>
            </a:r>
            <a:r>
              <a:rPr lang="zh-CN" altLang="en-US" sz="2400"/>
              <a:t>距离（城市距离）定义</a:t>
            </a:r>
          </a:p>
          <a:p>
            <a:pPr lvl="1"/>
            <a:r>
              <a:rPr lang="en-US" altLang="zh-CN" sz="2400"/>
              <a:t>D</a:t>
            </a:r>
            <a:r>
              <a:rPr lang="en-US" altLang="zh-CN" sz="2400" baseline="-25000"/>
              <a:t>8</a:t>
            </a:r>
            <a:r>
              <a:rPr lang="zh-CN" altLang="en-US" sz="2400"/>
              <a:t>距离（棋盘距离）定义</a:t>
            </a:r>
            <a:endParaRPr lang="en-US" altLang="zh-CN" sz="2400"/>
          </a:p>
          <a:p>
            <a:pPr lvl="1"/>
            <a:r>
              <a:rPr lang="en-US" altLang="zh-CN" sz="2400"/>
              <a:t>D</a:t>
            </a:r>
            <a:r>
              <a:rPr lang="en-US" altLang="zh-CN" sz="2400" baseline="-25000"/>
              <a:t>m</a:t>
            </a:r>
            <a:r>
              <a:rPr lang="zh-CN" altLang="en-US" sz="2400"/>
              <a:t>距离</a:t>
            </a:r>
            <a:endParaRPr lang="en-US" altLang="zh-CN" sz="2400"/>
          </a:p>
          <a:p>
            <a:pPr lvl="1"/>
            <a:r>
              <a:rPr lang="en-US" altLang="zh-CN" sz="2400"/>
              <a:t>……</a:t>
            </a:r>
            <a:endParaRPr lang="zh-CN" altLang="en-US" sz="2400"/>
          </a:p>
          <a:p>
            <a:pPr lvl="1"/>
            <a:endParaRPr lang="en-US" altLang="zh-CN" sz="24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83DAADF-E2BB-464A-921E-0E8043EAA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07D617-B21C-4AA4-911D-CFCB6ADD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5" y="3505200"/>
            <a:ext cx="4505325" cy="2943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81024A-CA1A-4548-9DED-76C45588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9302B7-1B9F-45FB-B410-2BCFC8CF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C2A86-D315-438D-AE85-CCC520057997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458755" name="Rectangle 3">
            <a:extLst>
              <a:ext uri="{FF2B5EF4-FFF2-40B4-BE49-F238E27FC236}">
                <a16:creationId xmlns:a16="http://schemas.microsoft.com/office/drawing/2014/main" id="{3E6569E4-268F-48C2-A53F-D625F987F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对于像素</a:t>
            </a:r>
            <a:r>
              <a:rPr lang="en-US" altLang="zh-CN" sz="2800"/>
              <a:t>p</a:t>
            </a:r>
            <a:r>
              <a:rPr lang="zh-CN" altLang="en-US" sz="2800"/>
              <a:t>、</a:t>
            </a:r>
            <a:r>
              <a:rPr lang="en-US" altLang="zh-CN" sz="2800"/>
              <a:t>q</a:t>
            </a:r>
            <a:r>
              <a:rPr lang="zh-CN" altLang="en-US" sz="2800"/>
              <a:t>和</a:t>
            </a:r>
            <a:r>
              <a:rPr lang="en-US" altLang="zh-CN" sz="2800"/>
              <a:t>z</a:t>
            </a:r>
            <a:r>
              <a:rPr lang="zh-CN" altLang="en-US" sz="2800"/>
              <a:t>，分别具有坐标</a:t>
            </a:r>
            <a:r>
              <a:rPr lang="en-US" altLang="zh-CN" sz="2800"/>
              <a:t>(x,y)</a:t>
            </a:r>
            <a:r>
              <a:rPr lang="zh-CN" altLang="en-US" sz="2800"/>
              <a:t>，</a:t>
            </a:r>
            <a:r>
              <a:rPr lang="en-US" altLang="zh-CN" sz="2800"/>
              <a:t>(s,t)</a:t>
            </a:r>
            <a:r>
              <a:rPr lang="zh-CN" altLang="en-US" sz="2800"/>
              <a:t>和</a:t>
            </a:r>
            <a:r>
              <a:rPr lang="en-US" altLang="zh-CN" sz="2800"/>
              <a:t>(u,v)</a:t>
            </a:r>
            <a:r>
              <a:rPr lang="zh-CN" altLang="en-US" sz="2800"/>
              <a:t>，如果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400"/>
              <a:t>(1) D(p,q) ≥ 0 (D(p,q)=0</a:t>
            </a:r>
            <a:r>
              <a:rPr lang="zh-CN" altLang="en-US" sz="2400"/>
              <a:t>，当且仅当</a:t>
            </a:r>
            <a:r>
              <a:rPr lang="en-US" altLang="zh-CN" sz="2400"/>
              <a:t>p=q),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400"/>
              <a:t>(2) D(p,q) = D(q,p)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400"/>
              <a:t>(3) D(p,z) ≤ D(p,q) + D(q,z)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/>
              <a:t>   </a:t>
            </a:r>
            <a:r>
              <a:rPr lang="zh-CN" altLang="en-US" sz="2800"/>
              <a:t>则称</a:t>
            </a:r>
            <a:r>
              <a:rPr lang="en-US" altLang="zh-CN" sz="2800"/>
              <a:t>D</a:t>
            </a:r>
            <a:r>
              <a:rPr lang="zh-CN" altLang="en-US" sz="2800"/>
              <a:t>是距离函数或度量</a:t>
            </a:r>
          </a:p>
          <a:p>
            <a:endParaRPr lang="en-US" altLang="zh-CN" sz="28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8102959-2BAB-4972-B79A-9F0879967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31ABE3-ED0A-4F83-A8BE-FA287692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7B584B-6DEF-4A5C-A283-551EB858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E570-C019-4D9B-8B58-A0B9B2D805D2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460803" name="Rectangle 3">
            <a:extLst>
              <a:ext uri="{FF2B5EF4-FFF2-40B4-BE49-F238E27FC236}">
                <a16:creationId xmlns:a16="http://schemas.microsoft.com/office/drawing/2014/main" id="{4C8D1978-D905-4738-9B17-685598B665F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043862" cy="4953000"/>
          </a:xfrm>
        </p:spPr>
        <p:txBody>
          <a:bodyPr/>
          <a:lstStyle/>
          <a:p>
            <a:r>
              <a:rPr lang="zh-CN" altLang="en-US" sz="2400"/>
              <a:t>像素</a:t>
            </a:r>
            <a:r>
              <a:rPr lang="en-US" altLang="zh-CN" sz="2400"/>
              <a:t>p(x,y)</a:t>
            </a:r>
            <a:r>
              <a:rPr lang="zh-CN" altLang="en-US" sz="2400"/>
              <a:t>和</a:t>
            </a:r>
            <a:r>
              <a:rPr lang="en-US" altLang="zh-CN" sz="2400"/>
              <a:t>q(s,t)</a:t>
            </a:r>
            <a:r>
              <a:rPr lang="zh-CN" altLang="en-US" sz="2400"/>
              <a:t>间的</a:t>
            </a:r>
            <a:r>
              <a:rPr lang="zh-CN" altLang="en-US" sz="2400">
                <a:solidFill>
                  <a:srgbClr val="0000FF"/>
                </a:solidFill>
              </a:rPr>
              <a:t>欧氏距离</a:t>
            </a:r>
            <a:r>
              <a:rPr lang="zh-CN" altLang="en-US" sz="2400"/>
              <a:t>定义如下：</a:t>
            </a:r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对于这个距离计算法，具有与</a:t>
            </a:r>
            <a:r>
              <a:rPr lang="en-US" altLang="zh-CN" sz="2400"/>
              <a:t>(x,y)</a:t>
            </a:r>
            <a:r>
              <a:rPr lang="zh-CN" altLang="en-US" sz="2400"/>
              <a:t>距离小于等于某个值</a:t>
            </a:r>
            <a:r>
              <a:rPr lang="en-US" altLang="zh-CN" sz="2400"/>
              <a:t>r</a:t>
            </a:r>
            <a:r>
              <a:rPr lang="zh-CN" altLang="en-US" sz="2400"/>
              <a:t>的像素是：包含在以</a:t>
            </a:r>
            <a:r>
              <a:rPr lang="en-US" altLang="zh-CN" sz="2400"/>
              <a:t>(x,y)</a:t>
            </a:r>
            <a:r>
              <a:rPr lang="zh-CN" altLang="en-US" sz="2400"/>
              <a:t>为圆心，以</a:t>
            </a:r>
            <a:r>
              <a:rPr lang="en-US" altLang="zh-CN" sz="2400"/>
              <a:t>r</a:t>
            </a:r>
            <a:r>
              <a:rPr lang="zh-CN" altLang="en-US" sz="2400"/>
              <a:t>为半径的圆平面</a:t>
            </a:r>
          </a:p>
          <a:p>
            <a:endParaRPr lang="en-US" altLang="zh-CN" sz="2400"/>
          </a:p>
        </p:txBody>
      </p:sp>
      <p:graphicFrame>
        <p:nvGraphicFramePr>
          <p:cNvPr id="460804" name="Object 4">
            <a:extLst>
              <a:ext uri="{FF2B5EF4-FFF2-40B4-BE49-F238E27FC236}">
                <a16:creationId xmlns:a16="http://schemas.microsoft.com/office/drawing/2014/main" id="{6624990C-D639-4312-8946-5965F1EE8030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219200" y="1905000"/>
          <a:ext cx="59436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6" name="Equation" r:id="rId3" imgW="1841400" imgH="279360" progId="Equation.3">
                  <p:embed/>
                </p:oleObj>
              </mc:Choice>
              <mc:Fallback>
                <p:oleObj name="Equation" r:id="rId3" imgW="1841400" imgH="279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05000"/>
                        <a:ext cx="5943600" cy="9017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0120398D-BD97-4FEE-AAC4-896E8966F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FD3AD9-49A0-45EB-999F-FE0A2AD1B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F55384-EC80-43CA-8210-540BEBD1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D587-C77A-455B-8C86-13D1191AD17D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462851" name="Rectangle 3">
            <a:extLst>
              <a:ext uri="{FF2B5EF4-FFF2-40B4-BE49-F238E27FC236}">
                <a16:creationId xmlns:a16="http://schemas.microsoft.com/office/drawing/2014/main" id="{9A1151BE-34BA-4014-9D39-5C92CDAFECC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7967662" cy="4953000"/>
          </a:xfrm>
        </p:spPr>
        <p:txBody>
          <a:bodyPr/>
          <a:lstStyle/>
          <a:p>
            <a:r>
              <a:rPr lang="zh-CN" altLang="en-US" sz="2800"/>
              <a:t>像素</a:t>
            </a:r>
            <a:r>
              <a:rPr lang="en-US" altLang="zh-CN" sz="2800"/>
              <a:t>p(x,y)</a:t>
            </a:r>
            <a:r>
              <a:rPr lang="zh-CN" altLang="en-US" sz="2800"/>
              <a:t>和</a:t>
            </a:r>
            <a:r>
              <a:rPr lang="en-US" altLang="zh-CN" sz="2800"/>
              <a:t>q(s,t)</a:t>
            </a:r>
            <a:r>
              <a:rPr lang="zh-CN" altLang="en-US" sz="2800"/>
              <a:t>之间的</a:t>
            </a:r>
            <a:r>
              <a:rPr lang="en-US" altLang="zh-CN" sz="2800">
                <a:solidFill>
                  <a:srgbClr val="0000FF"/>
                </a:solidFill>
              </a:rPr>
              <a:t>D</a:t>
            </a:r>
            <a:r>
              <a:rPr lang="en-US" altLang="zh-CN" sz="2800" baseline="-25000">
                <a:solidFill>
                  <a:srgbClr val="0000FF"/>
                </a:solidFill>
              </a:rPr>
              <a:t>4</a:t>
            </a:r>
            <a:r>
              <a:rPr lang="zh-CN" altLang="en-US" sz="2800">
                <a:solidFill>
                  <a:srgbClr val="0000FF"/>
                </a:solidFill>
              </a:rPr>
              <a:t>距离定义</a:t>
            </a:r>
            <a:r>
              <a:rPr lang="zh-CN" altLang="en-US" sz="2800"/>
              <a:t>为：</a:t>
            </a:r>
          </a:p>
          <a:p>
            <a:endParaRPr lang="en-US" altLang="zh-CN" sz="2800"/>
          </a:p>
        </p:txBody>
      </p:sp>
      <p:graphicFrame>
        <p:nvGraphicFramePr>
          <p:cNvPr id="462852" name="Object 4">
            <a:extLst>
              <a:ext uri="{FF2B5EF4-FFF2-40B4-BE49-F238E27FC236}">
                <a16:creationId xmlns:a16="http://schemas.microsoft.com/office/drawing/2014/main" id="{D457A015-3873-4787-ACE4-3D2FB50233E9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752600" y="2057400"/>
          <a:ext cx="52578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" name="Equation" r:id="rId3" imgW="1473120" imgH="253800" progId="Equation.3">
                  <p:embed/>
                </p:oleObj>
              </mc:Choice>
              <mc:Fallback>
                <p:oleObj name="Equation" r:id="rId3" imgW="147312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057400"/>
                        <a:ext cx="5257800" cy="90646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94EE976A-B349-466E-83C1-EB2709F2F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日期占位符 3">
            <a:extLst>
              <a:ext uri="{FF2B5EF4-FFF2-40B4-BE49-F238E27FC236}">
                <a16:creationId xmlns:a16="http://schemas.microsoft.com/office/drawing/2014/main" id="{10F01861-E48F-4C8E-B08B-22D447FA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32" name="灯片编号占位符 5">
            <a:extLst>
              <a:ext uri="{FF2B5EF4-FFF2-40B4-BE49-F238E27FC236}">
                <a16:creationId xmlns:a16="http://schemas.microsoft.com/office/drawing/2014/main" id="{06ED68E7-9DC3-4C84-A87C-669E722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73677"/>
            <a:ext cx="1981200" cy="476250"/>
          </a:xfrm>
        </p:spPr>
        <p:txBody>
          <a:bodyPr/>
          <a:lstStyle/>
          <a:p>
            <a:fld id="{58A1605B-EEC7-4DCC-A807-BB908A8FF31F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464899" name="Rectangle 3">
            <a:extLst>
              <a:ext uri="{FF2B5EF4-FFF2-40B4-BE49-F238E27FC236}">
                <a16:creationId xmlns:a16="http://schemas.microsoft.com/office/drawing/2014/main" id="{88DE1FD7-EB4F-4933-AB52-324CEB7CCF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具有与</a:t>
            </a:r>
            <a:r>
              <a:rPr lang="en-US" altLang="zh-CN" sz="2800"/>
              <a:t>(x,y)</a:t>
            </a:r>
            <a:r>
              <a:rPr lang="zh-CN" altLang="en-US" sz="2800"/>
              <a:t>距离小于等于某个值</a:t>
            </a:r>
            <a:r>
              <a:rPr lang="en-US" altLang="zh-CN" sz="2800"/>
              <a:t>r</a:t>
            </a:r>
            <a:r>
              <a:rPr lang="zh-CN" altLang="en-US" sz="2800"/>
              <a:t>的那些像素形成一个菱形</a:t>
            </a:r>
          </a:p>
          <a:p>
            <a:r>
              <a:rPr lang="zh-CN" altLang="en-US" sz="2800"/>
              <a:t>例如，与点</a:t>
            </a:r>
            <a:r>
              <a:rPr lang="en-US" altLang="zh-CN" sz="2800"/>
              <a:t>(x,y)</a:t>
            </a:r>
            <a:r>
              <a:rPr lang="zh-CN" altLang="en-US" sz="2800"/>
              <a:t>（中心点）</a:t>
            </a:r>
            <a:r>
              <a:rPr lang="en-US" altLang="zh-CN" sz="2800"/>
              <a:t>D</a:t>
            </a:r>
            <a:r>
              <a:rPr lang="en-US" altLang="zh-CN" sz="2800" baseline="-25000"/>
              <a:t>4</a:t>
            </a:r>
            <a:r>
              <a:rPr lang="zh-CN" altLang="en-US" sz="2800"/>
              <a:t>距离小于等于</a:t>
            </a:r>
            <a:r>
              <a:rPr lang="en-US" altLang="zh-CN" sz="2800"/>
              <a:t>2</a:t>
            </a:r>
            <a:r>
              <a:rPr lang="zh-CN" altLang="en-US" sz="2800"/>
              <a:t>的像素，形成固定距离的轮廓</a:t>
            </a:r>
          </a:p>
          <a:p>
            <a:r>
              <a:rPr lang="zh-CN" altLang="en-US" sz="2800"/>
              <a:t>具有</a:t>
            </a:r>
            <a:r>
              <a:rPr lang="en-US" altLang="zh-CN" sz="2800"/>
              <a:t>D</a:t>
            </a:r>
            <a:r>
              <a:rPr lang="en-US" altLang="zh-CN" sz="2800" baseline="-25000"/>
              <a:t>4</a:t>
            </a:r>
            <a:r>
              <a:rPr lang="en-US" altLang="zh-CN" sz="2800"/>
              <a:t> = 1</a:t>
            </a:r>
            <a:r>
              <a:rPr lang="zh-CN" altLang="en-US" sz="2800"/>
              <a:t>的像素是</a:t>
            </a:r>
            <a:r>
              <a:rPr lang="en-US" altLang="zh-CN" sz="2800"/>
              <a:t>(x,y)</a:t>
            </a:r>
            <a:r>
              <a:rPr lang="zh-CN" altLang="en-US" sz="2800"/>
              <a:t>的</a:t>
            </a:r>
            <a:r>
              <a:rPr lang="en-US" altLang="zh-CN" sz="2800"/>
              <a:t>4</a:t>
            </a:r>
            <a:r>
              <a:rPr lang="zh-CN" altLang="en-US" sz="2800"/>
              <a:t>邻域</a:t>
            </a:r>
          </a:p>
          <a:p>
            <a:endParaRPr lang="en-US" altLang="zh-CN" sz="2800"/>
          </a:p>
        </p:txBody>
      </p:sp>
      <p:grpSp>
        <p:nvGrpSpPr>
          <p:cNvPr id="464900" name="Group 4">
            <a:extLst>
              <a:ext uri="{FF2B5EF4-FFF2-40B4-BE49-F238E27FC236}">
                <a16:creationId xmlns:a16="http://schemas.microsoft.com/office/drawing/2014/main" id="{A707169C-7B87-4CFC-859D-58EC24BE3CFC}"/>
              </a:ext>
            </a:extLst>
          </p:cNvPr>
          <p:cNvGrpSpPr>
            <a:grpSpLocks/>
          </p:cNvGrpSpPr>
          <p:nvPr/>
        </p:nvGrpSpPr>
        <p:grpSpPr bwMode="auto">
          <a:xfrm>
            <a:off x="5780603" y="3770085"/>
            <a:ext cx="2743200" cy="2667000"/>
            <a:chOff x="192" y="2544"/>
            <a:chExt cx="1440" cy="1440"/>
          </a:xfrm>
        </p:grpSpPr>
        <p:sp>
          <p:nvSpPr>
            <p:cNvPr id="464901" name="Rectangle 5">
              <a:extLst>
                <a:ext uri="{FF2B5EF4-FFF2-40B4-BE49-F238E27FC236}">
                  <a16:creationId xmlns:a16="http://schemas.microsoft.com/office/drawing/2014/main" id="{03D55703-AF02-417D-BACC-48ED0E841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544"/>
              <a:ext cx="288" cy="28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4</a:t>
              </a:r>
            </a:p>
          </p:txBody>
        </p:sp>
        <p:sp>
          <p:nvSpPr>
            <p:cNvPr id="464902" name="Rectangle 6">
              <a:extLst>
                <a:ext uri="{FF2B5EF4-FFF2-40B4-BE49-F238E27FC236}">
                  <a16:creationId xmlns:a16="http://schemas.microsoft.com/office/drawing/2014/main" id="{B3CC2D28-E77E-4834-88B3-CD377212D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544"/>
              <a:ext cx="288" cy="28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3</a:t>
              </a:r>
            </a:p>
          </p:txBody>
        </p:sp>
        <p:sp>
          <p:nvSpPr>
            <p:cNvPr id="464903" name="Rectangle 7">
              <a:extLst>
                <a:ext uri="{FF2B5EF4-FFF2-40B4-BE49-F238E27FC236}">
                  <a16:creationId xmlns:a16="http://schemas.microsoft.com/office/drawing/2014/main" id="{5E73C8D2-00FD-4308-A45A-B6F19D823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544"/>
              <a:ext cx="288" cy="2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4904" name="Rectangle 8">
              <a:extLst>
                <a:ext uri="{FF2B5EF4-FFF2-40B4-BE49-F238E27FC236}">
                  <a16:creationId xmlns:a16="http://schemas.microsoft.com/office/drawing/2014/main" id="{15CA3C9F-056C-49E0-895F-445727A54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544"/>
              <a:ext cx="288" cy="28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3</a:t>
              </a:r>
            </a:p>
          </p:txBody>
        </p:sp>
        <p:sp>
          <p:nvSpPr>
            <p:cNvPr id="464905" name="Rectangle 9">
              <a:extLst>
                <a:ext uri="{FF2B5EF4-FFF2-40B4-BE49-F238E27FC236}">
                  <a16:creationId xmlns:a16="http://schemas.microsoft.com/office/drawing/2014/main" id="{01E83512-9587-46D7-8C95-C07A9163E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44"/>
              <a:ext cx="288" cy="28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4</a:t>
              </a:r>
            </a:p>
          </p:txBody>
        </p:sp>
        <p:sp>
          <p:nvSpPr>
            <p:cNvPr id="464906" name="Rectangle 10">
              <a:extLst>
                <a:ext uri="{FF2B5EF4-FFF2-40B4-BE49-F238E27FC236}">
                  <a16:creationId xmlns:a16="http://schemas.microsoft.com/office/drawing/2014/main" id="{6B7251A7-9829-4E74-ACA1-29F5E5BA1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832"/>
              <a:ext cx="288" cy="28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3</a:t>
              </a:r>
            </a:p>
          </p:txBody>
        </p:sp>
        <p:sp>
          <p:nvSpPr>
            <p:cNvPr id="464907" name="Rectangle 11">
              <a:extLst>
                <a:ext uri="{FF2B5EF4-FFF2-40B4-BE49-F238E27FC236}">
                  <a16:creationId xmlns:a16="http://schemas.microsoft.com/office/drawing/2014/main" id="{48A80DC4-1DAC-41C3-9C7A-D8257E45D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832"/>
              <a:ext cx="288" cy="2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4908" name="Rectangle 12">
              <a:extLst>
                <a:ext uri="{FF2B5EF4-FFF2-40B4-BE49-F238E27FC236}">
                  <a16:creationId xmlns:a16="http://schemas.microsoft.com/office/drawing/2014/main" id="{8265274B-9440-40CF-81C5-341ADB3B0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832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4909" name="Rectangle 13">
              <a:extLst>
                <a:ext uri="{FF2B5EF4-FFF2-40B4-BE49-F238E27FC236}">
                  <a16:creationId xmlns:a16="http://schemas.microsoft.com/office/drawing/2014/main" id="{9B28FD0F-25C8-4758-9C39-559759BBC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832"/>
              <a:ext cx="288" cy="2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4910" name="Rectangle 14">
              <a:extLst>
                <a:ext uri="{FF2B5EF4-FFF2-40B4-BE49-F238E27FC236}">
                  <a16:creationId xmlns:a16="http://schemas.microsoft.com/office/drawing/2014/main" id="{FDF1BCEF-1A63-4049-A46F-1F208BC1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832"/>
              <a:ext cx="288" cy="28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3</a:t>
              </a:r>
            </a:p>
          </p:txBody>
        </p:sp>
        <p:sp>
          <p:nvSpPr>
            <p:cNvPr id="464911" name="Rectangle 15">
              <a:extLst>
                <a:ext uri="{FF2B5EF4-FFF2-40B4-BE49-F238E27FC236}">
                  <a16:creationId xmlns:a16="http://schemas.microsoft.com/office/drawing/2014/main" id="{71F276B5-E3BE-4020-A9B2-6DC0BDBF8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120"/>
              <a:ext cx="288" cy="2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4912" name="Rectangle 16">
              <a:extLst>
                <a:ext uri="{FF2B5EF4-FFF2-40B4-BE49-F238E27FC236}">
                  <a16:creationId xmlns:a16="http://schemas.microsoft.com/office/drawing/2014/main" id="{D6EDA074-E8A1-4198-930B-09D0EFFC8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120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4913" name="Rectangle 17">
              <a:extLst>
                <a:ext uri="{FF2B5EF4-FFF2-40B4-BE49-F238E27FC236}">
                  <a16:creationId xmlns:a16="http://schemas.microsoft.com/office/drawing/2014/main" id="{DD5A6420-EDBA-4FA3-ACB9-AA8DC3374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120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0</a:t>
              </a:r>
            </a:p>
          </p:txBody>
        </p:sp>
        <p:sp>
          <p:nvSpPr>
            <p:cNvPr id="464914" name="Rectangle 18">
              <a:extLst>
                <a:ext uri="{FF2B5EF4-FFF2-40B4-BE49-F238E27FC236}">
                  <a16:creationId xmlns:a16="http://schemas.microsoft.com/office/drawing/2014/main" id="{AB4CC101-F4BD-400F-A02E-2E3FC87D6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120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4915" name="Rectangle 19">
              <a:extLst>
                <a:ext uri="{FF2B5EF4-FFF2-40B4-BE49-F238E27FC236}">
                  <a16:creationId xmlns:a16="http://schemas.microsoft.com/office/drawing/2014/main" id="{0ED0BA14-F233-4E7D-AADF-0AD93E028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120"/>
              <a:ext cx="288" cy="2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4916" name="Rectangle 20">
              <a:extLst>
                <a:ext uri="{FF2B5EF4-FFF2-40B4-BE49-F238E27FC236}">
                  <a16:creationId xmlns:a16="http://schemas.microsoft.com/office/drawing/2014/main" id="{C2DB24B0-7A53-4AF6-9799-63A0833BD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408"/>
              <a:ext cx="288" cy="28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3</a:t>
              </a:r>
            </a:p>
          </p:txBody>
        </p:sp>
        <p:sp>
          <p:nvSpPr>
            <p:cNvPr id="464917" name="Rectangle 21">
              <a:extLst>
                <a:ext uri="{FF2B5EF4-FFF2-40B4-BE49-F238E27FC236}">
                  <a16:creationId xmlns:a16="http://schemas.microsoft.com/office/drawing/2014/main" id="{93F75795-F559-4757-8B0D-9EA9DAE11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408"/>
              <a:ext cx="288" cy="2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4918" name="Rectangle 22">
              <a:extLst>
                <a:ext uri="{FF2B5EF4-FFF2-40B4-BE49-F238E27FC236}">
                  <a16:creationId xmlns:a16="http://schemas.microsoft.com/office/drawing/2014/main" id="{63F7F2EE-5950-4C4A-9B5E-F59CEED33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408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4919" name="Rectangle 23">
              <a:extLst>
                <a:ext uri="{FF2B5EF4-FFF2-40B4-BE49-F238E27FC236}">
                  <a16:creationId xmlns:a16="http://schemas.microsoft.com/office/drawing/2014/main" id="{61337CFB-2CEA-4D2D-9D8E-911B67159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408"/>
              <a:ext cx="288" cy="2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4920" name="Rectangle 24">
              <a:extLst>
                <a:ext uri="{FF2B5EF4-FFF2-40B4-BE49-F238E27FC236}">
                  <a16:creationId xmlns:a16="http://schemas.microsoft.com/office/drawing/2014/main" id="{AF737275-7E4A-4BA3-A185-F3E08C10D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408"/>
              <a:ext cx="288" cy="28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3</a:t>
              </a:r>
            </a:p>
          </p:txBody>
        </p:sp>
        <p:sp>
          <p:nvSpPr>
            <p:cNvPr id="464921" name="Rectangle 25">
              <a:extLst>
                <a:ext uri="{FF2B5EF4-FFF2-40B4-BE49-F238E27FC236}">
                  <a16:creationId xmlns:a16="http://schemas.microsoft.com/office/drawing/2014/main" id="{44B17C34-ADB9-42D2-B3D3-D04CF5611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696"/>
              <a:ext cx="288" cy="28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4</a:t>
              </a:r>
            </a:p>
          </p:txBody>
        </p:sp>
        <p:sp>
          <p:nvSpPr>
            <p:cNvPr id="464922" name="Rectangle 26">
              <a:extLst>
                <a:ext uri="{FF2B5EF4-FFF2-40B4-BE49-F238E27FC236}">
                  <a16:creationId xmlns:a16="http://schemas.microsoft.com/office/drawing/2014/main" id="{D9CC3B43-EF12-4049-8467-9F2F723F2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696"/>
              <a:ext cx="288" cy="28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3</a:t>
              </a:r>
            </a:p>
          </p:txBody>
        </p:sp>
        <p:sp>
          <p:nvSpPr>
            <p:cNvPr id="464923" name="Rectangle 27">
              <a:extLst>
                <a:ext uri="{FF2B5EF4-FFF2-40B4-BE49-F238E27FC236}">
                  <a16:creationId xmlns:a16="http://schemas.microsoft.com/office/drawing/2014/main" id="{7F56EAB7-D1EE-43B4-A12A-ED8563DD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96"/>
              <a:ext cx="288" cy="2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4924" name="Rectangle 28">
              <a:extLst>
                <a:ext uri="{FF2B5EF4-FFF2-40B4-BE49-F238E27FC236}">
                  <a16:creationId xmlns:a16="http://schemas.microsoft.com/office/drawing/2014/main" id="{A9BBDF0B-C09A-4766-9FEA-C504B00B5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696"/>
              <a:ext cx="288" cy="28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3</a:t>
              </a:r>
            </a:p>
          </p:txBody>
        </p:sp>
        <p:sp>
          <p:nvSpPr>
            <p:cNvPr id="464925" name="Rectangle 29">
              <a:extLst>
                <a:ext uri="{FF2B5EF4-FFF2-40B4-BE49-F238E27FC236}">
                  <a16:creationId xmlns:a16="http://schemas.microsoft.com/office/drawing/2014/main" id="{4A07FFAE-E429-4E7A-A3BA-3BBCAD4C1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696"/>
              <a:ext cx="288" cy="28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4</a:t>
              </a:r>
            </a:p>
          </p:txBody>
        </p:sp>
      </p:grpSp>
      <p:sp>
        <p:nvSpPr>
          <p:cNvPr id="33" name="Rectangle 2">
            <a:extLst>
              <a:ext uri="{FF2B5EF4-FFF2-40B4-BE49-F238E27FC236}">
                <a16:creationId xmlns:a16="http://schemas.microsoft.com/office/drawing/2014/main" id="{993DE57A-1A2D-4041-8A76-107DECEEB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8B6871B-D321-4B55-B7AE-ADBF557AB633}"/>
              </a:ext>
            </a:extLst>
          </p:cNvPr>
          <p:cNvSpPr/>
          <p:nvPr/>
        </p:nvSpPr>
        <p:spPr>
          <a:xfrm rot="3030477">
            <a:off x="6309484" y="3517676"/>
            <a:ext cx="588159" cy="201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3C92600-7063-4978-B1C4-E1869323D511}"/>
              </a:ext>
            </a:extLst>
          </p:cNvPr>
          <p:cNvSpPr/>
          <p:nvPr/>
        </p:nvSpPr>
        <p:spPr>
          <a:xfrm rot="18835494">
            <a:off x="7406762" y="3562380"/>
            <a:ext cx="588159" cy="201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08C5C99-D8B7-49A5-8129-4430C72F15CF}"/>
              </a:ext>
            </a:extLst>
          </p:cNvPr>
          <p:cNvSpPr/>
          <p:nvPr/>
        </p:nvSpPr>
        <p:spPr>
          <a:xfrm rot="2783301">
            <a:off x="7344770" y="4539362"/>
            <a:ext cx="588159" cy="2046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AE9B625D-F2A9-4C43-94EC-3851F314C750}"/>
              </a:ext>
            </a:extLst>
          </p:cNvPr>
          <p:cNvSpPr/>
          <p:nvPr/>
        </p:nvSpPr>
        <p:spPr>
          <a:xfrm rot="18639509">
            <a:off x="6336989" y="4515457"/>
            <a:ext cx="588159" cy="2110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72D28-C012-492D-8104-FB63F59C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F7841-2DC7-45C5-81EB-AEF5A300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9FE8B-B4C1-469A-8D63-926F146BE2E3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465923" name="Rectangle 3">
            <a:extLst>
              <a:ext uri="{FF2B5EF4-FFF2-40B4-BE49-F238E27FC236}">
                <a16:creationId xmlns:a16="http://schemas.microsoft.com/office/drawing/2014/main" id="{9B75599F-F9BA-4902-A189-91DF85DAB22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043862" cy="4953000"/>
          </a:xfrm>
        </p:spPr>
        <p:txBody>
          <a:bodyPr/>
          <a:lstStyle/>
          <a:p>
            <a:r>
              <a:rPr lang="zh-CN" altLang="en-US" sz="2800"/>
              <a:t>像素</a:t>
            </a:r>
            <a:r>
              <a:rPr lang="en-US" altLang="zh-CN" sz="2800"/>
              <a:t>p(x,y)</a:t>
            </a:r>
            <a:r>
              <a:rPr lang="zh-CN" altLang="en-US" sz="2800"/>
              <a:t>和</a:t>
            </a:r>
            <a:r>
              <a:rPr lang="en-US" altLang="zh-CN" sz="2800"/>
              <a:t>q(s,t)</a:t>
            </a:r>
            <a:r>
              <a:rPr lang="zh-CN" altLang="en-US" sz="2800"/>
              <a:t>之间的</a:t>
            </a:r>
            <a:r>
              <a:rPr lang="en-US" altLang="zh-CN" sz="2800">
                <a:solidFill>
                  <a:srgbClr val="0000FF"/>
                </a:solidFill>
              </a:rPr>
              <a:t>D</a:t>
            </a:r>
            <a:r>
              <a:rPr lang="en-US" altLang="zh-CN" sz="2800" baseline="-25000">
                <a:solidFill>
                  <a:srgbClr val="0000FF"/>
                </a:solidFill>
              </a:rPr>
              <a:t>8</a:t>
            </a:r>
            <a:r>
              <a:rPr lang="zh-CN" altLang="en-US" sz="2800">
                <a:solidFill>
                  <a:srgbClr val="0000FF"/>
                </a:solidFill>
              </a:rPr>
              <a:t>距离定义</a:t>
            </a:r>
            <a:r>
              <a:rPr lang="zh-CN" altLang="en-US" sz="2800"/>
              <a:t>为</a:t>
            </a:r>
          </a:p>
          <a:p>
            <a:endParaRPr lang="en-US" altLang="zh-CN" sz="2800"/>
          </a:p>
        </p:txBody>
      </p:sp>
      <p:graphicFrame>
        <p:nvGraphicFramePr>
          <p:cNvPr id="465924" name="Object 4">
            <a:extLst>
              <a:ext uri="{FF2B5EF4-FFF2-40B4-BE49-F238E27FC236}">
                <a16:creationId xmlns:a16="http://schemas.microsoft.com/office/drawing/2014/main" id="{69D6EF2A-FA27-4798-8E2F-A38C0E964CB5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600200" y="2209800"/>
          <a:ext cx="44196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4" name="Equation" r:id="rId3" imgW="1726920" imgH="253800" progId="Equation.3">
                  <p:embed/>
                </p:oleObj>
              </mc:Choice>
              <mc:Fallback>
                <p:oleObj name="Equation" r:id="rId3" imgW="172692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09800"/>
                        <a:ext cx="4419600" cy="6492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647C007A-2456-4901-845F-7D85BB26A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日期占位符 3">
            <a:extLst>
              <a:ext uri="{FF2B5EF4-FFF2-40B4-BE49-F238E27FC236}">
                <a16:creationId xmlns:a16="http://schemas.microsoft.com/office/drawing/2014/main" id="{B48F93C8-1097-4C3D-8C73-A2947BAE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32" name="灯片编号占位符 5">
            <a:extLst>
              <a:ext uri="{FF2B5EF4-FFF2-40B4-BE49-F238E27FC236}">
                <a16:creationId xmlns:a16="http://schemas.microsoft.com/office/drawing/2014/main" id="{804CF649-7B07-4362-9B78-F27ADB33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E3F8-4748-4DBF-9301-843522AB4E5E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467971" name="Rectangle 3">
            <a:extLst>
              <a:ext uri="{FF2B5EF4-FFF2-40B4-BE49-F238E27FC236}">
                <a16:creationId xmlns:a16="http://schemas.microsoft.com/office/drawing/2014/main" id="{CEEB9786-CCB2-4298-9CE0-EBD89E6A08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具有与</a:t>
            </a:r>
            <a:r>
              <a:rPr lang="en-US" altLang="zh-CN" sz="2800"/>
              <a:t>(x,y)</a:t>
            </a:r>
            <a:r>
              <a:rPr lang="zh-CN" altLang="en-US" sz="2800"/>
              <a:t>距离小于等于某个值</a:t>
            </a:r>
            <a:r>
              <a:rPr lang="en-US" altLang="zh-CN" sz="2800"/>
              <a:t>r</a:t>
            </a:r>
            <a:r>
              <a:rPr lang="zh-CN" altLang="en-US" sz="2800"/>
              <a:t>的那些像素形成一个正方形</a:t>
            </a:r>
          </a:p>
          <a:p>
            <a:r>
              <a:rPr lang="zh-CN" altLang="en-US" sz="2800"/>
              <a:t>例如，与点</a:t>
            </a:r>
            <a:r>
              <a:rPr lang="en-US" altLang="zh-CN" sz="2800"/>
              <a:t>(x,y)</a:t>
            </a:r>
            <a:r>
              <a:rPr lang="zh-CN" altLang="en-US" sz="2800"/>
              <a:t>（中心点）</a:t>
            </a:r>
            <a:r>
              <a:rPr lang="en-US" altLang="zh-CN" sz="2800"/>
              <a:t>D</a:t>
            </a:r>
            <a:r>
              <a:rPr lang="en-US" altLang="zh-CN" sz="2800" baseline="-25000"/>
              <a:t>8</a:t>
            </a:r>
            <a:r>
              <a:rPr lang="zh-CN" altLang="en-US" sz="2800"/>
              <a:t>距离小于等于</a:t>
            </a:r>
            <a:r>
              <a:rPr lang="en-US" altLang="zh-CN" sz="2800"/>
              <a:t>2</a:t>
            </a:r>
            <a:r>
              <a:rPr lang="zh-CN" altLang="en-US" sz="2800"/>
              <a:t>的像素，形成固定距离的轮廓</a:t>
            </a:r>
          </a:p>
          <a:p>
            <a:r>
              <a:rPr lang="zh-CN" altLang="en-US" sz="2800"/>
              <a:t>具有</a:t>
            </a:r>
            <a:r>
              <a:rPr lang="en-US" altLang="zh-CN" sz="2800"/>
              <a:t>D</a:t>
            </a:r>
            <a:r>
              <a:rPr lang="en-US" altLang="zh-CN" sz="2800" baseline="-25000"/>
              <a:t>8</a:t>
            </a:r>
            <a:r>
              <a:rPr lang="en-US" altLang="zh-CN" sz="2800"/>
              <a:t> = 1</a:t>
            </a:r>
            <a:r>
              <a:rPr lang="zh-CN" altLang="en-US" sz="2800"/>
              <a:t>的像素是</a:t>
            </a:r>
            <a:r>
              <a:rPr lang="en-US" altLang="zh-CN" sz="2800"/>
              <a:t>(x,y)</a:t>
            </a:r>
            <a:r>
              <a:rPr lang="zh-CN" altLang="en-US" sz="2800"/>
              <a:t>的</a:t>
            </a:r>
            <a:r>
              <a:rPr lang="en-US" altLang="zh-CN" sz="2800"/>
              <a:t>8</a:t>
            </a:r>
            <a:r>
              <a:rPr lang="zh-CN" altLang="en-US" sz="2800"/>
              <a:t>邻域</a:t>
            </a:r>
          </a:p>
          <a:p>
            <a:endParaRPr lang="en-US" altLang="zh-CN" sz="2800"/>
          </a:p>
        </p:txBody>
      </p:sp>
      <p:grpSp>
        <p:nvGrpSpPr>
          <p:cNvPr id="467972" name="Group 4">
            <a:extLst>
              <a:ext uri="{FF2B5EF4-FFF2-40B4-BE49-F238E27FC236}">
                <a16:creationId xmlns:a16="http://schemas.microsoft.com/office/drawing/2014/main" id="{F51BD52A-22ED-4AA4-862D-284346D7889E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3733800"/>
            <a:ext cx="2819400" cy="2743200"/>
            <a:chOff x="192" y="2544"/>
            <a:chExt cx="1440" cy="1440"/>
          </a:xfrm>
        </p:grpSpPr>
        <p:sp>
          <p:nvSpPr>
            <p:cNvPr id="467973" name="Rectangle 5">
              <a:extLst>
                <a:ext uri="{FF2B5EF4-FFF2-40B4-BE49-F238E27FC236}">
                  <a16:creationId xmlns:a16="http://schemas.microsoft.com/office/drawing/2014/main" id="{0C1093EE-110C-492E-94E7-C8C60D736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54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74" name="Rectangle 6">
              <a:extLst>
                <a:ext uri="{FF2B5EF4-FFF2-40B4-BE49-F238E27FC236}">
                  <a16:creationId xmlns:a16="http://schemas.microsoft.com/office/drawing/2014/main" id="{5A40DD18-3BAF-4779-9EAB-2B05922C6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54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75" name="Rectangle 7">
              <a:extLst>
                <a:ext uri="{FF2B5EF4-FFF2-40B4-BE49-F238E27FC236}">
                  <a16:creationId xmlns:a16="http://schemas.microsoft.com/office/drawing/2014/main" id="{D56E9AF9-7DDB-4FFB-821F-863A4B423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54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76" name="Rectangle 8">
              <a:extLst>
                <a:ext uri="{FF2B5EF4-FFF2-40B4-BE49-F238E27FC236}">
                  <a16:creationId xmlns:a16="http://schemas.microsoft.com/office/drawing/2014/main" id="{136BCC5B-8B73-4170-B387-351E85183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54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77" name="Rectangle 9">
              <a:extLst>
                <a:ext uri="{FF2B5EF4-FFF2-40B4-BE49-F238E27FC236}">
                  <a16:creationId xmlns:a16="http://schemas.microsoft.com/office/drawing/2014/main" id="{B33C5029-8066-4B37-9F8E-A824B14F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44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78" name="Rectangle 10">
              <a:extLst>
                <a:ext uri="{FF2B5EF4-FFF2-40B4-BE49-F238E27FC236}">
                  <a16:creationId xmlns:a16="http://schemas.microsoft.com/office/drawing/2014/main" id="{369DAFA4-361D-43E0-AC09-2C6D26F00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832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79" name="Rectangle 11">
              <a:extLst>
                <a:ext uri="{FF2B5EF4-FFF2-40B4-BE49-F238E27FC236}">
                  <a16:creationId xmlns:a16="http://schemas.microsoft.com/office/drawing/2014/main" id="{246B5C28-E685-43B3-A10C-9861F9BC7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832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7980" name="Rectangle 12">
              <a:extLst>
                <a:ext uri="{FF2B5EF4-FFF2-40B4-BE49-F238E27FC236}">
                  <a16:creationId xmlns:a16="http://schemas.microsoft.com/office/drawing/2014/main" id="{5C2F34BE-07EC-43BB-964E-07E6DE8A8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832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7981" name="Rectangle 13">
              <a:extLst>
                <a:ext uri="{FF2B5EF4-FFF2-40B4-BE49-F238E27FC236}">
                  <a16:creationId xmlns:a16="http://schemas.microsoft.com/office/drawing/2014/main" id="{FDAE49E9-BAD4-4832-83B3-C1ADF8AB6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832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7982" name="Rectangle 14">
              <a:extLst>
                <a:ext uri="{FF2B5EF4-FFF2-40B4-BE49-F238E27FC236}">
                  <a16:creationId xmlns:a16="http://schemas.microsoft.com/office/drawing/2014/main" id="{CCFA22D5-2921-4317-899D-75CA4FE93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832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83" name="Rectangle 15">
              <a:extLst>
                <a:ext uri="{FF2B5EF4-FFF2-40B4-BE49-F238E27FC236}">
                  <a16:creationId xmlns:a16="http://schemas.microsoft.com/office/drawing/2014/main" id="{20B94190-F8F6-43EB-AB9B-DCB934760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120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84" name="Rectangle 16">
              <a:extLst>
                <a:ext uri="{FF2B5EF4-FFF2-40B4-BE49-F238E27FC236}">
                  <a16:creationId xmlns:a16="http://schemas.microsoft.com/office/drawing/2014/main" id="{6F652E87-FBD1-42B6-9342-8B29E455A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120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7985" name="Rectangle 17">
              <a:extLst>
                <a:ext uri="{FF2B5EF4-FFF2-40B4-BE49-F238E27FC236}">
                  <a16:creationId xmlns:a16="http://schemas.microsoft.com/office/drawing/2014/main" id="{5D8FB82C-7A2C-4DCF-BC30-401A939C4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120"/>
              <a:ext cx="288" cy="2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0</a:t>
              </a:r>
            </a:p>
          </p:txBody>
        </p:sp>
        <p:sp>
          <p:nvSpPr>
            <p:cNvPr id="467986" name="Rectangle 18">
              <a:extLst>
                <a:ext uri="{FF2B5EF4-FFF2-40B4-BE49-F238E27FC236}">
                  <a16:creationId xmlns:a16="http://schemas.microsoft.com/office/drawing/2014/main" id="{CEEABAD1-C2C2-4BC9-BB7F-86F58A4D1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120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7987" name="Rectangle 19">
              <a:extLst>
                <a:ext uri="{FF2B5EF4-FFF2-40B4-BE49-F238E27FC236}">
                  <a16:creationId xmlns:a16="http://schemas.microsoft.com/office/drawing/2014/main" id="{07BB3E5A-57D9-4F4E-91A9-BE8EDBEFD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120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88" name="Rectangle 20">
              <a:extLst>
                <a:ext uri="{FF2B5EF4-FFF2-40B4-BE49-F238E27FC236}">
                  <a16:creationId xmlns:a16="http://schemas.microsoft.com/office/drawing/2014/main" id="{89595921-B369-401E-9DC9-D02668C7C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408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89" name="Rectangle 21">
              <a:extLst>
                <a:ext uri="{FF2B5EF4-FFF2-40B4-BE49-F238E27FC236}">
                  <a16:creationId xmlns:a16="http://schemas.microsoft.com/office/drawing/2014/main" id="{5C206408-E413-4CDC-B659-D5DBDFB16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408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7990" name="Rectangle 22">
              <a:extLst>
                <a:ext uri="{FF2B5EF4-FFF2-40B4-BE49-F238E27FC236}">
                  <a16:creationId xmlns:a16="http://schemas.microsoft.com/office/drawing/2014/main" id="{F54B21F1-D7CF-45C5-BD53-37C52C362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408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7991" name="Rectangle 23">
              <a:extLst>
                <a:ext uri="{FF2B5EF4-FFF2-40B4-BE49-F238E27FC236}">
                  <a16:creationId xmlns:a16="http://schemas.microsoft.com/office/drawing/2014/main" id="{04E9129F-CBEE-4C70-95B0-3AA944A55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408"/>
              <a:ext cx="28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1</a:t>
              </a:r>
            </a:p>
          </p:txBody>
        </p:sp>
        <p:sp>
          <p:nvSpPr>
            <p:cNvPr id="467992" name="Rectangle 24">
              <a:extLst>
                <a:ext uri="{FF2B5EF4-FFF2-40B4-BE49-F238E27FC236}">
                  <a16:creationId xmlns:a16="http://schemas.microsoft.com/office/drawing/2014/main" id="{9014FAF6-12E0-4734-A698-6048371DA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408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93" name="Rectangle 25">
              <a:extLst>
                <a:ext uri="{FF2B5EF4-FFF2-40B4-BE49-F238E27FC236}">
                  <a16:creationId xmlns:a16="http://schemas.microsoft.com/office/drawing/2014/main" id="{F2537679-7409-4158-A622-BA6F5399A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696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94" name="Rectangle 26">
              <a:extLst>
                <a:ext uri="{FF2B5EF4-FFF2-40B4-BE49-F238E27FC236}">
                  <a16:creationId xmlns:a16="http://schemas.microsoft.com/office/drawing/2014/main" id="{7855A4D4-8D40-48F0-AF9B-5DDDD13F8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696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95" name="Rectangle 27">
              <a:extLst>
                <a:ext uri="{FF2B5EF4-FFF2-40B4-BE49-F238E27FC236}">
                  <a16:creationId xmlns:a16="http://schemas.microsoft.com/office/drawing/2014/main" id="{BFD4C997-0436-4134-9F4D-544EA47F2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96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96" name="Rectangle 28">
              <a:extLst>
                <a:ext uri="{FF2B5EF4-FFF2-40B4-BE49-F238E27FC236}">
                  <a16:creationId xmlns:a16="http://schemas.microsoft.com/office/drawing/2014/main" id="{231AE570-BB06-4115-AF75-48671816C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696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  <p:sp>
          <p:nvSpPr>
            <p:cNvPr id="467997" name="Rectangle 29">
              <a:extLst>
                <a:ext uri="{FF2B5EF4-FFF2-40B4-BE49-F238E27FC236}">
                  <a16:creationId xmlns:a16="http://schemas.microsoft.com/office/drawing/2014/main" id="{90EA45D5-C37C-44D6-9003-2E9C78C82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3696"/>
              <a:ext cx="288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TW" sz="2400">
                  <a:latin typeface="Tahoma" panose="020B0604030504040204" pitchFamily="34" charset="0"/>
                  <a:ea typeface="PMingLiU" pitchFamily="18" charset="-120"/>
                </a:rPr>
                <a:t>2</a:t>
              </a:r>
            </a:p>
          </p:txBody>
        </p:sp>
      </p:grpSp>
      <p:sp>
        <p:nvSpPr>
          <p:cNvPr id="33" name="Rectangle 2">
            <a:extLst>
              <a:ext uri="{FF2B5EF4-FFF2-40B4-BE49-F238E27FC236}">
                <a16:creationId xmlns:a16="http://schemas.microsoft.com/office/drawing/2014/main" id="{238DCD2C-6ED5-42A8-BA03-FA6CA00CA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日期占位符 3">
            <a:extLst>
              <a:ext uri="{FF2B5EF4-FFF2-40B4-BE49-F238E27FC236}">
                <a16:creationId xmlns:a16="http://schemas.microsoft.com/office/drawing/2014/main" id="{B48F93C8-1097-4C3D-8C73-A2947BAE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32" name="灯片编号占位符 5">
            <a:extLst>
              <a:ext uri="{FF2B5EF4-FFF2-40B4-BE49-F238E27FC236}">
                <a16:creationId xmlns:a16="http://schemas.microsoft.com/office/drawing/2014/main" id="{804CF649-7B07-4362-9B78-F27ADB33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E3F8-4748-4DBF-9301-843522AB4E5E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467971" name="Rectangle 3">
            <a:extLst>
              <a:ext uri="{FF2B5EF4-FFF2-40B4-BE49-F238E27FC236}">
                <a16:creationId xmlns:a16="http://schemas.microsoft.com/office/drawing/2014/main" id="{CEEB9786-CCB2-4298-9CE0-EBD89E6A08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3777" y="1485900"/>
            <a:ext cx="8001000" cy="3886200"/>
          </a:xfrm>
        </p:spPr>
        <p:txBody>
          <a:bodyPr/>
          <a:lstStyle/>
          <a:p>
            <a:r>
              <a:rPr lang="zh-CN" altLang="en-US" sz="2800"/>
              <a:t>算术运算</a:t>
            </a:r>
            <a:endParaRPr lang="en-US" altLang="zh-CN" sz="2800"/>
          </a:p>
          <a:p>
            <a:r>
              <a:rPr lang="zh-CN" altLang="en-US" sz="2800"/>
              <a:t>集合运算</a:t>
            </a:r>
            <a:endParaRPr lang="en-US" altLang="zh-CN" sz="2800"/>
          </a:p>
          <a:p>
            <a:r>
              <a:rPr lang="zh-CN" altLang="en-US" sz="2800"/>
              <a:t>矩阵和向量运算</a:t>
            </a:r>
            <a:endParaRPr lang="en-US" altLang="zh-CN" sz="2800"/>
          </a:p>
          <a:p>
            <a:r>
              <a:rPr lang="zh-CN" altLang="en-US" sz="2800"/>
              <a:t>线性运算与非线性运算</a:t>
            </a:r>
            <a:endParaRPr lang="en-US" altLang="zh-CN" sz="2800"/>
          </a:p>
          <a:p>
            <a:r>
              <a:rPr lang="en-US" altLang="zh-CN" sz="2800"/>
              <a:t>......</a:t>
            </a:r>
            <a:endParaRPr lang="zh-CN" altLang="en-US" sz="2800"/>
          </a:p>
          <a:p>
            <a:endParaRPr lang="en-US" altLang="zh-CN" sz="2800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238DCD2C-6ED5-42A8-BA03-FA6CA00CA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2.7 </a:t>
            </a:r>
            <a:r>
              <a:rPr lang="zh-CN" altLang="en-US"/>
              <a:t>图像上的运算</a:t>
            </a:r>
          </a:p>
        </p:txBody>
      </p:sp>
    </p:spTree>
    <p:extLst>
      <p:ext uri="{BB962C8B-B14F-4D97-AF65-F5344CB8AC3E}">
        <p14:creationId xmlns:p14="http://schemas.microsoft.com/office/powerpoint/2010/main" val="376947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>
            <a:extLst>
              <a:ext uri="{FF2B5EF4-FFF2-40B4-BE49-F238E27FC236}">
                <a16:creationId xmlns:a16="http://schemas.microsoft.com/office/drawing/2014/main" id="{2124FB4B-A352-4FAE-B608-F225AE1D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EFEAA013-6CAC-4566-A8C4-C5DCD311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2E7C-BCB5-4A77-BFF9-BE27565A0B46}" type="slidenum">
              <a:rPr lang="en-US" altLang="zh-CN"/>
              <a:pPr/>
              <a:t>7</a:t>
            </a:fld>
            <a:endParaRPr lang="en-US" altLang="zh-CN"/>
          </a:p>
        </p:txBody>
      </p:sp>
      <p:pic>
        <p:nvPicPr>
          <p:cNvPr id="336899" name="Picture 3">
            <a:extLst>
              <a:ext uri="{FF2B5EF4-FFF2-40B4-BE49-F238E27FC236}">
                <a16:creationId xmlns:a16="http://schemas.microsoft.com/office/drawing/2014/main" id="{8C3C94C3-A189-411E-ADA0-5435AE51E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/>
          <a:stretch>
            <a:fillRect/>
          </a:stretch>
        </p:blipFill>
        <p:spPr bwMode="auto">
          <a:xfrm>
            <a:off x="2667000" y="381000"/>
            <a:ext cx="5068888" cy="606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6900" name="Picture 4">
            <a:extLst>
              <a:ext uri="{FF2B5EF4-FFF2-40B4-BE49-F238E27FC236}">
                <a16:creationId xmlns:a16="http://schemas.microsoft.com/office/drawing/2014/main" id="{E3DD2D6A-6EE6-422B-A974-2C9CF9781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7" b="55116"/>
          <a:stretch>
            <a:fillRect/>
          </a:stretch>
        </p:blipFill>
        <p:spPr bwMode="auto">
          <a:xfrm>
            <a:off x="457200" y="3505200"/>
            <a:ext cx="1905000" cy="241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B2713D0-FB73-4152-A058-EA5B0D413262}"/>
              </a:ext>
            </a:extLst>
          </p:cNvPr>
          <p:cNvCxnSpPr>
            <a:cxnSpLocks/>
          </p:cNvCxnSpPr>
          <p:nvPr/>
        </p:nvCxnSpPr>
        <p:spPr>
          <a:xfrm>
            <a:off x="5449888" y="5334000"/>
            <a:ext cx="2703512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2BF731A-881E-4CC7-B1A5-D67B9770B64E}"/>
              </a:ext>
            </a:extLst>
          </p:cNvPr>
          <p:cNvCxnSpPr>
            <a:cxnSpLocks/>
          </p:cNvCxnSpPr>
          <p:nvPr/>
        </p:nvCxnSpPr>
        <p:spPr>
          <a:xfrm>
            <a:off x="7391400" y="762000"/>
            <a:ext cx="76200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8F9E99F-A8E4-4DD0-9EDD-FD24D7C8576D}"/>
              </a:ext>
            </a:extLst>
          </p:cNvPr>
          <p:cNvSpPr/>
          <p:nvPr/>
        </p:nvSpPr>
        <p:spPr>
          <a:xfrm>
            <a:off x="8180962" y="762000"/>
            <a:ext cx="582038" cy="45719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亮视觉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EBE7BCC-318E-43D7-AE01-727B255529B6}"/>
              </a:ext>
            </a:extLst>
          </p:cNvPr>
          <p:cNvCxnSpPr>
            <a:cxnSpLocks/>
          </p:cNvCxnSpPr>
          <p:nvPr/>
        </p:nvCxnSpPr>
        <p:spPr>
          <a:xfrm flipH="1">
            <a:off x="2667000" y="4581728"/>
            <a:ext cx="297180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E8D00C9-A4AD-4C2E-85B5-96D1D0D82BE5}"/>
              </a:ext>
            </a:extLst>
          </p:cNvPr>
          <p:cNvCxnSpPr>
            <a:cxnSpLocks/>
          </p:cNvCxnSpPr>
          <p:nvPr/>
        </p:nvCxnSpPr>
        <p:spPr>
          <a:xfrm flipH="1">
            <a:off x="2667001" y="5447489"/>
            <a:ext cx="1904999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C1B3C75-BCB5-47C1-9483-266FA2780259}"/>
              </a:ext>
            </a:extLst>
          </p:cNvPr>
          <p:cNvSpPr/>
          <p:nvPr/>
        </p:nvSpPr>
        <p:spPr>
          <a:xfrm>
            <a:off x="1967419" y="4343400"/>
            <a:ext cx="685800" cy="12954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暗</a:t>
            </a:r>
            <a:endParaRPr lang="en-US" altLang="zh-CN"/>
          </a:p>
          <a:p>
            <a:pPr algn="ctr"/>
            <a:r>
              <a:rPr lang="zh-CN" altLang="en-US"/>
              <a:t>视</a:t>
            </a:r>
            <a:endParaRPr lang="en-US" altLang="zh-CN"/>
          </a:p>
          <a:p>
            <a:pPr algn="ctr"/>
            <a:r>
              <a:rPr lang="zh-CN" altLang="en-US"/>
              <a:t>觉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2518E3B-69E8-4DB8-963E-62DC05339F23}"/>
              </a:ext>
            </a:extLst>
          </p:cNvPr>
          <p:cNvCxnSpPr>
            <a:cxnSpLocks/>
          </p:cNvCxnSpPr>
          <p:nvPr/>
        </p:nvCxnSpPr>
        <p:spPr>
          <a:xfrm>
            <a:off x="6400800" y="2895600"/>
            <a:ext cx="560962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11A12CE-3CCC-46FB-A539-6E0178AED1F2}"/>
              </a:ext>
            </a:extLst>
          </p:cNvPr>
          <p:cNvCxnSpPr>
            <a:cxnSpLocks/>
          </p:cNvCxnSpPr>
          <p:nvPr/>
        </p:nvCxnSpPr>
        <p:spPr>
          <a:xfrm>
            <a:off x="5967919" y="3352800"/>
            <a:ext cx="993843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6B77883-11E3-4931-89B3-A565A5B39635}"/>
              </a:ext>
            </a:extLst>
          </p:cNvPr>
          <p:cNvSpPr/>
          <p:nvPr/>
        </p:nvSpPr>
        <p:spPr>
          <a:xfrm>
            <a:off x="6961762" y="2160588"/>
            <a:ext cx="582038" cy="2057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亮度适应级别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日期占位符 3">
            <a:extLst>
              <a:ext uri="{FF2B5EF4-FFF2-40B4-BE49-F238E27FC236}">
                <a16:creationId xmlns:a16="http://schemas.microsoft.com/office/drawing/2014/main" id="{B48F93C8-1097-4C3D-8C73-A2947BAE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32" name="灯片编号占位符 5">
            <a:extLst>
              <a:ext uri="{FF2B5EF4-FFF2-40B4-BE49-F238E27FC236}">
                <a16:creationId xmlns:a16="http://schemas.microsoft.com/office/drawing/2014/main" id="{804CF649-7B07-4362-9B78-F27ADB33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E3F8-4748-4DBF-9301-843522AB4E5E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467971" name="Rectangle 3">
            <a:extLst>
              <a:ext uri="{FF2B5EF4-FFF2-40B4-BE49-F238E27FC236}">
                <a16:creationId xmlns:a16="http://schemas.microsoft.com/office/drawing/2014/main" id="{CEEB9786-CCB2-4298-9CE0-EBD89E6A08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4791" y="1447800"/>
            <a:ext cx="8001000" cy="4191000"/>
          </a:xfrm>
        </p:spPr>
        <p:txBody>
          <a:bodyPr/>
          <a:lstStyle/>
          <a:p>
            <a:r>
              <a:rPr lang="zh-CN" altLang="en-US" sz="2800">
                <a:solidFill>
                  <a:srgbClr val="0000FF"/>
                </a:solidFill>
              </a:rPr>
              <a:t>空间上的几何变换</a:t>
            </a:r>
            <a:r>
              <a:rPr lang="zh-CN" altLang="en-US" sz="2800"/>
              <a:t>：</a:t>
            </a:r>
            <a:r>
              <a:rPr lang="en-US" altLang="zh-CN" sz="2800"/>
              <a:t>(x,y) = </a:t>
            </a:r>
            <a:r>
              <a:rPr lang="en-US" altLang="zh-CN" sz="2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sz="2800"/>
              <a:t>{ (v,w) }</a:t>
            </a:r>
          </a:p>
          <a:p>
            <a:endParaRPr lang="en-US" altLang="zh-CN" sz="2800"/>
          </a:p>
          <a:p>
            <a:r>
              <a:rPr lang="en-US" altLang="zh-CN" sz="2800" i="1"/>
              <a:t>T</a:t>
            </a:r>
            <a:r>
              <a:rPr lang="zh-CN" altLang="en-US" sz="2800"/>
              <a:t>：变换矩阵</a:t>
            </a:r>
            <a:endParaRPr lang="en-US" altLang="zh-CN" sz="2800"/>
          </a:p>
          <a:p>
            <a:r>
              <a:rPr lang="en-US" altLang="zh-CN" sz="2800"/>
              <a:t>(v,w):</a:t>
            </a:r>
            <a:r>
              <a:rPr lang="zh-CN" altLang="en-US" sz="2800"/>
              <a:t>原图像中像素的坐标</a:t>
            </a:r>
            <a:endParaRPr lang="en-US" altLang="zh-CN" sz="2800"/>
          </a:p>
          <a:p>
            <a:r>
              <a:rPr lang="en-US" altLang="zh-CN" sz="2800"/>
              <a:t>(x,y):</a:t>
            </a:r>
            <a:r>
              <a:rPr lang="zh-CN" altLang="en-US" sz="2800"/>
              <a:t>变换后图像中像素的坐标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举例，把图像缩小一半：</a:t>
            </a:r>
            <a:r>
              <a:rPr lang="en-US" altLang="zh-CN" sz="2800"/>
              <a:t>(x,y) = (v/2, w/2)</a:t>
            </a:r>
          </a:p>
          <a:p>
            <a:endParaRPr lang="en-US" altLang="zh-CN" sz="2800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238DCD2C-6ED5-42A8-BA03-FA6CA00CA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2.7 </a:t>
            </a:r>
            <a:r>
              <a:rPr lang="zh-CN" altLang="en-US"/>
              <a:t>图像上的运算</a:t>
            </a:r>
          </a:p>
        </p:txBody>
      </p:sp>
    </p:spTree>
    <p:extLst>
      <p:ext uri="{BB962C8B-B14F-4D97-AF65-F5344CB8AC3E}">
        <p14:creationId xmlns:p14="http://schemas.microsoft.com/office/powerpoint/2010/main" val="1841976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日期占位符 3">
            <a:extLst>
              <a:ext uri="{FF2B5EF4-FFF2-40B4-BE49-F238E27FC236}">
                <a16:creationId xmlns:a16="http://schemas.microsoft.com/office/drawing/2014/main" id="{B48F93C8-1097-4C3D-8C73-A2947BAE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32" name="灯片编号占位符 5">
            <a:extLst>
              <a:ext uri="{FF2B5EF4-FFF2-40B4-BE49-F238E27FC236}">
                <a16:creationId xmlns:a16="http://schemas.microsoft.com/office/drawing/2014/main" id="{804CF649-7B07-4362-9B78-F27ADB33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E3F8-4748-4DBF-9301-843522AB4E5E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467971" name="Rectangle 3">
            <a:extLst>
              <a:ext uri="{FF2B5EF4-FFF2-40B4-BE49-F238E27FC236}">
                <a16:creationId xmlns:a16="http://schemas.microsoft.com/office/drawing/2014/main" id="{CEEB9786-CCB2-4298-9CE0-EBD89E6A08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6573" y="1306033"/>
            <a:ext cx="8001000" cy="4267200"/>
          </a:xfrm>
        </p:spPr>
        <p:txBody>
          <a:bodyPr/>
          <a:lstStyle/>
          <a:p>
            <a:r>
              <a:rPr lang="zh-CN" altLang="en-US" sz="2800"/>
              <a:t>恒等变换</a:t>
            </a:r>
            <a:r>
              <a:rPr lang="en-US" altLang="zh-CN" sz="2800"/>
              <a:t>: I</a:t>
            </a:r>
          </a:p>
          <a:p>
            <a:endParaRPr lang="en-US" altLang="zh-CN" sz="1000"/>
          </a:p>
          <a:p>
            <a:r>
              <a:rPr lang="zh-CN" altLang="en-US" sz="2800"/>
              <a:t>尺度变换：</a:t>
            </a:r>
            <a:r>
              <a:rPr lang="en-US" altLang="zh-CN" sz="2800"/>
              <a:t>[c</a:t>
            </a:r>
            <a:r>
              <a:rPr lang="en-US" altLang="zh-CN" sz="2800" baseline="-25000"/>
              <a:t>x</a:t>
            </a:r>
            <a:r>
              <a:rPr lang="en-US" altLang="zh-CN" sz="2800"/>
              <a:t> 0 0;</a:t>
            </a:r>
            <a:r>
              <a:rPr lang="zh-CN" altLang="en-US" sz="2800"/>
              <a:t> </a:t>
            </a:r>
            <a:r>
              <a:rPr lang="en-US" altLang="zh-CN" sz="2800"/>
              <a:t>0 c</a:t>
            </a:r>
            <a:r>
              <a:rPr lang="en-US" altLang="zh-CN" sz="2800" baseline="-25000"/>
              <a:t>y</a:t>
            </a:r>
            <a:r>
              <a:rPr lang="en-US" altLang="zh-CN" sz="2800"/>
              <a:t> 0; 0 0 1]</a:t>
            </a:r>
          </a:p>
          <a:p>
            <a:endParaRPr lang="en-US" altLang="zh-CN" sz="1000"/>
          </a:p>
          <a:p>
            <a:r>
              <a:rPr lang="zh-CN" altLang="en-US" sz="2800"/>
              <a:t>平移变换：</a:t>
            </a:r>
            <a:r>
              <a:rPr lang="en-US" altLang="zh-CN" sz="2800"/>
              <a:t>[1 0 0; 0 1 0; t</a:t>
            </a:r>
            <a:r>
              <a:rPr lang="en-US" altLang="zh-CN" sz="2800" baseline="-25000"/>
              <a:t>x</a:t>
            </a:r>
            <a:r>
              <a:rPr lang="en-US" altLang="zh-CN" sz="2800"/>
              <a:t> t</a:t>
            </a:r>
            <a:r>
              <a:rPr lang="en-US" altLang="zh-CN" sz="2800" baseline="-25000"/>
              <a:t>y</a:t>
            </a:r>
            <a:r>
              <a:rPr lang="en-US" altLang="zh-CN" sz="2800"/>
              <a:t> 1]</a:t>
            </a:r>
          </a:p>
          <a:p>
            <a:endParaRPr lang="en-US" altLang="zh-CN" sz="1000"/>
          </a:p>
          <a:p>
            <a:r>
              <a:rPr lang="zh-CN" altLang="en-US" sz="2800"/>
              <a:t>偏移变换：</a:t>
            </a:r>
            <a:r>
              <a:rPr lang="en-US" altLang="zh-CN" sz="2800"/>
              <a:t>[1 s</a:t>
            </a:r>
            <a:r>
              <a:rPr lang="en-US" altLang="zh-CN" sz="2800" baseline="-25000"/>
              <a:t>h</a:t>
            </a:r>
            <a:r>
              <a:rPr lang="en-US" altLang="zh-CN" sz="2800"/>
              <a:t> 0;</a:t>
            </a:r>
            <a:r>
              <a:rPr lang="zh-CN" altLang="en-US" sz="2800"/>
              <a:t> </a:t>
            </a:r>
            <a:r>
              <a:rPr lang="en-US" altLang="zh-CN" sz="2800"/>
              <a:t>s</a:t>
            </a:r>
            <a:r>
              <a:rPr lang="en-US" altLang="zh-CN" sz="2800" baseline="-25000"/>
              <a:t>v</a:t>
            </a:r>
            <a:r>
              <a:rPr lang="en-US" altLang="zh-CN" sz="2800"/>
              <a:t> 1 0; 0 0 1]</a:t>
            </a:r>
          </a:p>
          <a:p>
            <a:endParaRPr lang="en-US" altLang="zh-CN" sz="1000"/>
          </a:p>
          <a:p>
            <a:r>
              <a:rPr lang="zh-CN" altLang="en-US" sz="2800"/>
              <a:t>旋转变换：</a:t>
            </a:r>
            <a:r>
              <a:rPr lang="en-US" altLang="zh-CN" sz="2800"/>
              <a:t>[cos</a:t>
            </a:r>
            <a:r>
              <a:rPr lang="el-GR" altLang="zh-CN" sz="2800" i="1"/>
              <a:t>θ</a:t>
            </a:r>
            <a:r>
              <a:rPr lang="en-US" altLang="zh-CN" sz="2800"/>
              <a:t>  sin</a:t>
            </a:r>
            <a:r>
              <a:rPr lang="el-GR" altLang="zh-CN" sz="2800" i="1"/>
              <a:t>θ</a:t>
            </a:r>
            <a:r>
              <a:rPr lang="en-US" altLang="zh-CN" sz="2800"/>
              <a:t>  0</a:t>
            </a:r>
            <a:r>
              <a:rPr lang="zh-CN" altLang="en-US" sz="2800"/>
              <a:t> </a:t>
            </a:r>
            <a:endParaRPr lang="en-US" altLang="zh-CN" sz="2800"/>
          </a:p>
          <a:p>
            <a:pPr marL="0" indent="0">
              <a:buNone/>
            </a:pPr>
            <a:r>
              <a:rPr lang="en-US" altLang="zh-CN" sz="2800"/>
              <a:t>                   -sin</a:t>
            </a:r>
            <a:r>
              <a:rPr lang="el-GR" altLang="zh-CN" sz="2800" i="1"/>
              <a:t>θ</a:t>
            </a:r>
            <a:r>
              <a:rPr lang="en-US" altLang="zh-CN" sz="2800"/>
              <a:t> cos</a:t>
            </a:r>
            <a:r>
              <a:rPr lang="el-GR" altLang="zh-CN" sz="2800" i="1"/>
              <a:t>θ</a:t>
            </a:r>
            <a:r>
              <a:rPr lang="en-US" altLang="zh-CN" sz="2800"/>
              <a:t>  0 </a:t>
            </a:r>
          </a:p>
          <a:p>
            <a:pPr marL="0" indent="0">
              <a:buNone/>
            </a:pPr>
            <a:r>
              <a:rPr lang="en-US" altLang="zh-CN" sz="2800"/>
              <a:t>                      0      0    1]</a:t>
            </a:r>
          </a:p>
          <a:p>
            <a:endParaRPr lang="en-US" altLang="zh-CN" sz="2800"/>
          </a:p>
          <a:p>
            <a:endParaRPr lang="en-US" altLang="zh-CN" sz="2800"/>
          </a:p>
          <a:p>
            <a:pPr marL="0" indent="0">
              <a:buNone/>
            </a:pPr>
            <a:endParaRPr lang="en-US" altLang="zh-CN" sz="2800"/>
          </a:p>
          <a:p>
            <a:pPr marL="0" indent="0">
              <a:buNone/>
            </a:pPr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238DCD2C-6ED5-42A8-BA03-FA6CA00CA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2.7 </a:t>
            </a:r>
            <a:r>
              <a:rPr lang="zh-CN" altLang="en-US"/>
              <a:t>图像上的运算</a:t>
            </a:r>
          </a:p>
        </p:txBody>
      </p:sp>
    </p:spTree>
    <p:extLst>
      <p:ext uri="{BB962C8B-B14F-4D97-AF65-F5344CB8AC3E}">
        <p14:creationId xmlns:p14="http://schemas.microsoft.com/office/powerpoint/2010/main" val="2451489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D1F46-505B-4ECB-AAB5-F5DF848D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8AA5ED-BE68-4096-BAC3-7C103028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F2B97-C1C1-4F2B-879D-2F166A7EAB08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438274" name="Rectangle 2">
            <a:extLst>
              <a:ext uri="{FF2B5EF4-FFF2-40B4-BE49-F238E27FC236}">
                <a16:creationId xmlns:a16="http://schemas.microsoft.com/office/drawing/2014/main" id="{71FA919E-F198-4171-B5F2-AE6911F47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 </a:t>
            </a:r>
            <a:r>
              <a:rPr lang="zh-CN" altLang="en-US"/>
              <a:t>数字图像质量</a:t>
            </a:r>
          </a:p>
        </p:txBody>
      </p:sp>
      <p:sp>
        <p:nvSpPr>
          <p:cNvPr id="438275" name="Rectangle 3">
            <a:extLst>
              <a:ext uri="{FF2B5EF4-FFF2-40B4-BE49-F238E27FC236}">
                <a16:creationId xmlns:a16="http://schemas.microsoft.com/office/drawing/2014/main" id="{CB66FE77-A256-41D0-9BF2-6A5F35D008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001000" cy="3352800"/>
          </a:xfrm>
        </p:spPr>
        <p:txBody>
          <a:bodyPr/>
          <a:lstStyle/>
          <a:p>
            <a:r>
              <a:rPr lang="zh-CN" altLang="en-US" sz="2400"/>
              <a:t>层次</a:t>
            </a:r>
          </a:p>
          <a:p>
            <a:r>
              <a:rPr lang="zh-CN" altLang="en-US" sz="2400"/>
              <a:t>亮度</a:t>
            </a:r>
          </a:p>
          <a:p>
            <a:r>
              <a:rPr lang="zh-CN" altLang="en-US" sz="2400"/>
              <a:t>对比度</a:t>
            </a:r>
          </a:p>
          <a:p>
            <a:r>
              <a:rPr lang="zh-CN" altLang="en-US" sz="2400"/>
              <a:t>清晰度</a:t>
            </a:r>
          </a:p>
          <a:p>
            <a:endParaRPr lang="zh-CN" altLang="en-US" sz="2400"/>
          </a:p>
          <a:p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097608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4">
            <a:extLst>
              <a:ext uri="{FF2B5EF4-FFF2-40B4-BE49-F238E27FC236}">
                <a16:creationId xmlns:a16="http://schemas.microsoft.com/office/drawing/2014/main" id="{096D809E-8EF1-4ECF-AF35-82343134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1" name="灯片编号占位符 6">
            <a:extLst>
              <a:ext uri="{FF2B5EF4-FFF2-40B4-BE49-F238E27FC236}">
                <a16:creationId xmlns:a16="http://schemas.microsoft.com/office/drawing/2014/main" id="{C67DCA8D-DD8B-4342-AC1E-5DBC662C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B58D-968F-4CBF-8D28-1B215C3B4E81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439298" name="Rectangle 2">
            <a:extLst>
              <a:ext uri="{FF2B5EF4-FFF2-40B4-BE49-F238E27FC236}">
                <a16:creationId xmlns:a16="http://schemas.microsoft.com/office/drawing/2014/main" id="{8D20A38C-54E0-408B-B390-73C5C976F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层次</a:t>
            </a:r>
          </a:p>
        </p:txBody>
      </p:sp>
      <p:sp>
        <p:nvSpPr>
          <p:cNvPr id="439299" name="Rectangle 3">
            <a:extLst>
              <a:ext uri="{FF2B5EF4-FFF2-40B4-BE49-F238E27FC236}">
                <a16:creationId xmlns:a16="http://schemas.microsoft.com/office/drawing/2014/main" id="{107A5821-B0E0-4AE7-B880-85943FC946E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2633662" cy="4953000"/>
          </a:xfrm>
        </p:spPr>
        <p:txBody>
          <a:bodyPr/>
          <a:lstStyle/>
          <a:p>
            <a:r>
              <a:rPr lang="zh-CN" altLang="en-US"/>
              <a:t>层次：表示图像实际拥有的灰度级的数量</a:t>
            </a:r>
          </a:p>
          <a:p>
            <a:pPr lvl="1"/>
            <a:r>
              <a:rPr lang="zh-CN" altLang="en-US"/>
              <a:t>例如：具有</a:t>
            </a:r>
            <a:r>
              <a:rPr lang="en-US" altLang="zh-CN"/>
              <a:t>32</a:t>
            </a:r>
            <a:r>
              <a:rPr lang="zh-CN" altLang="en-US"/>
              <a:t>种不同取值的图像，可称该图像具有</a:t>
            </a:r>
            <a:r>
              <a:rPr lang="en-US" altLang="zh-CN"/>
              <a:t>32</a:t>
            </a:r>
            <a:r>
              <a:rPr lang="zh-CN" altLang="en-US"/>
              <a:t>个层次</a:t>
            </a:r>
          </a:p>
          <a:p>
            <a:pPr lvl="1"/>
            <a:endParaRPr lang="zh-CN" altLang="en-US"/>
          </a:p>
          <a:p>
            <a:r>
              <a:rPr lang="zh-CN" altLang="en-US"/>
              <a:t>图像数据的实际层次越多，视觉效果就越好</a:t>
            </a:r>
          </a:p>
        </p:txBody>
      </p:sp>
      <p:pic>
        <p:nvPicPr>
          <p:cNvPr id="439301" name="Picture 5">
            <a:extLst>
              <a:ext uri="{FF2B5EF4-FFF2-40B4-BE49-F238E27FC236}">
                <a16:creationId xmlns:a16="http://schemas.microsoft.com/office/drawing/2014/main" id="{540A8D64-2760-4937-A506-C8A1D4065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92225"/>
            <a:ext cx="57912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9302" name="Text Box 6">
            <a:extLst>
              <a:ext uri="{FF2B5EF4-FFF2-40B4-BE49-F238E27FC236}">
                <a16:creationId xmlns:a16="http://schemas.microsoft.com/office/drawing/2014/main" id="{3B52EAB8-5D3C-4334-8002-F5E437D41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290763"/>
            <a:ext cx="1371600" cy="37623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256</a:t>
            </a:r>
            <a:r>
              <a:rPr lang="zh-CN" altLang="en-US"/>
              <a:t>个层次</a:t>
            </a:r>
          </a:p>
        </p:txBody>
      </p:sp>
      <p:sp>
        <p:nvSpPr>
          <p:cNvPr id="439303" name="Text Box 7">
            <a:extLst>
              <a:ext uri="{FF2B5EF4-FFF2-40B4-BE49-F238E27FC236}">
                <a16:creationId xmlns:a16="http://schemas.microsoft.com/office/drawing/2014/main" id="{A6EADAE5-7344-4B04-8FCB-D76CD5D56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890963"/>
            <a:ext cx="1295400" cy="37623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64</a:t>
            </a:r>
            <a:r>
              <a:rPr lang="zh-CN" altLang="en-US"/>
              <a:t>个层次</a:t>
            </a:r>
          </a:p>
        </p:txBody>
      </p:sp>
      <p:sp>
        <p:nvSpPr>
          <p:cNvPr id="439304" name="Text Box 8">
            <a:extLst>
              <a:ext uri="{FF2B5EF4-FFF2-40B4-BE49-F238E27FC236}">
                <a16:creationId xmlns:a16="http://schemas.microsoft.com/office/drawing/2014/main" id="{3F3EB4AE-3690-46B4-81D6-7083C5E07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5567363"/>
            <a:ext cx="1295400" cy="37623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16</a:t>
            </a:r>
            <a:r>
              <a:rPr lang="zh-CN" altLang="en-US"/>
              <a:t>个层次</a:t>
            </a:r>
          </a:p>
        </p:txBody>
      </p:sp>
    </p:spTree>
    <p:extLst>
      <p:ext uri="{BB962C8B-B14F-4D97-AF65-F5344CB8AC3E}">
        <p14:creationId xmlns:p14="http://schemas.microsoft.com/office/powerpoint/2010/main" val="8476842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69381534-9447-4B1D-930F-7535AA8C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B11A7424-D9C5-4D0B-8370-3507C5E8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8D15-0132-446E-B4DB-A63E91460377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440322" name="Rectangle 2">
            <a:extLst>
              <a:ext uri="{FF2B5EF4-FFF2-40B4-BE49-F238E27FC236}">
                <a16:creationId xmlns:a16="http://schemas.microsoft.com/office/drawing/2014/main" id="{70DA2ECE-3304-4867-ABEA-33CE30852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/>
                </a:solidFill>
              </a:rPr>
              <a:t>亮度</a:t>
            </a:r>
          </a:p>
        </p:txBody>
      </p:sp>
      <p:sp>
        <p:nvSpPr>
          <p:cNvPr id="440323" name="Rectangle 3">
            <a:extLst>
              <a:ext uri="{FF2B5EF4-FFF2-40B4-BE49-F238E27FC236}">
                <a16:creationId xmlns:a16="http://schemas.microsoft.com/office/drawing/2014/main" id="{4876BE6E-BBF4-4429-B22C-4AD3D6B5D8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graphicFrame>
        <p:nvGraphicFramePr>
          <p:cNvPr id="440333" name="Object 13">
            <a:extLst>
              <a:ext uri="{FF2B5EF4-FFF2-40B4-BE49-F238E27FC236}">
                <a16:creationId xmlns:a16="http://schemas.microsoft.com/office/drawing/2014/main" id="{DE2A509D-11B3-4827-AA83-2F8B56229B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954213"/>
          <a:ext cx="3052763" cy="299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9" name="Image" r:id="rId3" imgW="7619048" imgH="7619048" progId="Photoshop.Image.7">
                  <p:embed/>
                </p:oleObj>
              </mc:Choice>
              <mc:Fallback>
                <p:oleObj name="Image" r:id="rId3" imgW="7619048" imgH="7619048" progId="Photoshop.Image.7">
                  <p:embed/>
                  <p:pic>
                    <p:nvPicPr>
                      <p:cNvPr id="440333" name="Object 13">
                        <a:extLst>
                          <a:ext uri="{FF2B5EF4-FFF2-40B4-BE49-F238E27FC236}">
                            <a16:creationId xmlns:a16="http://schemas.microsoft.com/office/drawing/2014/main" id="{DE2A509D-11B3-4827-AA83-2F8B56229B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954213"/>
                        <a:ext cx="3052763" cy="299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34" name="Object 14">
            <a:extLst>
              <a:ext uri="{FF2B5EF4-FFF2-40B4-BE49-F238E27FC236}">
                <a16:creationId xmlns:a16="http://schemas.microsoft.com/office/drawing/2014/main" id="{44DEEB92-6883-418F-A63C-99FCB160C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954213"/>
          <a:ext cx="2998788" cy="299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0" name="Image" r:id="rId5" imgW="7619048" imgH="7619048" progId="Photoshop.Image.7">
                  <p:embed/>
                </p:oleObj>
              </mc:Choice>
              <mc:Fallback>
                <p:oleObj name="Image" r:id="rId5" imgW="7619048" imgH="7619048" progId="Photoshop.Image.7">
                  <p:embed/>
                  <p:pic>
                    <p:nvPicPr>
                      <p:cNvPr id="440334" name="Object 14">
                        <a:extLst>
                          <a:ext uri="{FF2B5EF4-FFF2-40B4-BE49-F238E27FC236}">
                            <a16:creationId xmlns:a16="http://schemas.microsoft.com/office/drawing/2014/main" id="{44DEEB92-6883-418F-A63C-99FCB160C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54213"/>
                        <a:ext cx="2998788" cy="299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35" name="Object 15">
            <a:extLst>
              <a:ext uri="{FF2B5EF4-FFF2-40B4-BE49-F238E27FC236}">
                <a16:creationId xmlns:a16="http://schemas.microsoft.com/office/drawing/2014/main" id="{B28FE07F-C841-44A8-9630-09CE9885E4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1943100"/>
          <a:ext cx="29718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1" name="Image" r:id="rId7" imgW="7619048" imgH="7619048" progId="Photoshop.Image.7">
                  <p:embed/>
                </p:oleObj>
              </mc:Choice>
              <mc:Fallback>
                <p:oleObj name="Image" r:id="rId7" imgW="7619048" imgH="7619048" progId="Photoshop.Image.7">
                  <p:embed/>
                  <p:pic>
                    <p:nvPicPr>
                      <p:cNvPr id="440335" name="Object 15">
                        <a:extLst>
                          <a:ext uri="{FF2B5EF4-FFF2-40B4-BE49-F238E27FC236}">
                            <a16:creationId xmlns:a16="http://schemas.microsoft.com/office/drawing/2014/main" id="{B28FE07F-C841-44A8-9630-09CE9885E4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943100"/>
                        <a:ext cx="29718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79359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C116D0F-0B8C-4CF5-943A-4DB0530D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BC2340DE-2A54-4EE9-B7AB-F05FB196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4BBB-54D3-4CF1-AB5D-B5109A3E0396}" type="slidenum">
              <a:rPr lang="en-US" altLang="zh-CN"/>
              <a:pPr/>
              <a:t>75</a:t>
            </a:fld>
            <a:endParaRPr lang="en-US" altLang="zh-CN"/>
          </a:p>
        </p:txBody>
      </p:sp>
      <p:sp>
        <p:nvSpPr>
          <p:cNvPr id="476162" name="Rectangle 2">
            <a:extLst>
              <a:ext uri="{FF2B5EF4-FFF2-40B4-BE49-F238E27FC236}">
                <a16:creationId xmlns:a16="http://schemas.microsoft.com/office/drawing/2014/main" id="{032842F0-A3C3-4446-96FA-939933D556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对比度</a:t>
            </a:r>
          </a:p>
        </p:txBody>
      </p:sp>
      <p:sp>
        <p:nvSpPr>
          <p:cNvPr id="476163" name="Rectangle 3">
            <a:extLst>
              <a:ext uri="{FF2B5EF4-FFF2-40B4-BE49-F238E27FC236}">
                <a16:creationId xmlns:a16="http://schemas.microsoft.com/office/drawing/2014/main" id="{BA9F95CF-1444-4391-AD2B-14E33C88E9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>
                <a:solidFill>
                  <a:schemeClr val="tx1"/>
                </a:solidFill>
              </a:rPr>
              <a:t>对比度：是指一幅图象中灰度反差的大小。</a:t>
            </a:r>
            <a:endParaRPr lang="zh-CN" altLang="en-US" sz="2800"/>
          </a:p>
        </p:txBody>
      </p:sp>
      <p:graphicFrame>
        <p:nvGraphicFramePr>
          <p:cNvPr id="476164" name="Object 4">
            <a:extLst>
              <a:ext uri="{FF2B5EF4-FFF2-40B4-BE49-F238E27FC236}">
                <a16:creationId xmlns:a16="http://schemas.microsoft.com/office/drawing/2014/main" id="{A6B8DF9D-76A1-4505-80E1-40ACBB947C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292350"/>
          <a:ext cx="3084513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" name="Image" r:id="rId3" imgW="7619048" imgH="7619048" progId="Photoshop.Image.7">
                  <p:embed/>
                </p:oleObj>
              </mc:Choice>
              <mc:Fallback>
                <p:oleObj name="Image" r:id="rId3" imgW="7619048" imgH="7619048" progId="Photoshop.Image.7">
                  <p:embed/>
                  <p:pic>
                    <p:nvPicPr>
                      <p:cNvPr id="476164" name="Object 4">
                        <a:extLst>
                          <a:ext uri="{FF2B5EF4-FFF2-40B4-BE49-F238E27FC236}">
                            <a16:creationId xmlns:a16="http://schemas.microsoft.com/office/drawing/2014/main" id="{A6B8DF9D-76A1-4505-80E1-40ACBB947C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92350"/>
                        <a:ext cx="3084513" cy="288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5" name="Object 5">
            <a:extLst>
              <a:ext uri="{FF2B5EF4-FFF2-40B4-BE49-F238E27FC236}">
                <a16:creationId xmlns:a16="http://schemas.microsoft.com/office/drawing/2014/main" id="{A1BDAA39-F467-4B08-9CDD-59C2ED70AF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3713" y="2292350"/>
          <a:ext cx="3138487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4" name="Image" r:id="rId5" imgW="7619048" imgH="7619048" progId="Photoshop.Image.7">
                  <p:embed/>
                </p:oleObj>
              </mc:Choice>
              <mc:Fallback>
                <p:oleObj name="Image" r:id="rId5" imgW="7619048" imgH="7619048" progId="Photoshop.Image.7">
                  <p:embed/>
                  <p:pic>
                    <p:nvPicPr>
                      <p:cNvPr id="476165" name="Object 5">
                        <a:extLst>
                          <a:ext uri="{FF2B5EF4-FFF2-40B4-BE49-F238E27FC236}">
                            <a16:creationId xmlns:a16="http://schemas.microsoft.com/office/drawing/2014/main" id="{A1BDAA39-F467-4B08-9CDD-59C2ED70AF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2292350"/>
                        <a:ext cx="3138487" cy="288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6" name="Object 6">
            <a:extLst>
              <a:ext uri="{FF2B5EF4-FFF2-40B4-BE49-F238E27FC236}">
                <a16:creationId xmlns:a16="http://schemas.microsoft.com/office/drawing/2014/main" id="{D0D92F21-BFA8-4731-B6E0-D07A698ADC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9025" y="2292350"/>
          <a:ext cx="2974975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5" name="Image" r:id="rId7" imgW="7619048" imgH="7619048" progId="Photoshop.Image.7">
                  <p:embed/>
                </p:oleObj>
              </mc:Choice>
              <mc:Fallback>
                <p:oleObj name="Image" r:id="rId7" imgW="7619048" imgH="7619048" progId="Photoshop.Image.7">
                  <p:embed/>
                  <p:pic>
                    <p:nvPicPr>
                      <p:cNvPr id="476166" name="Object 6">
                        <a:extLst>
                          <a:ext uri="{FF2B5EF4-FFF2-40B4-BE49-F238E27FC236}">
                            <a16:creationId xmlns:a16="http://schemas.microsoft.com/office/drawing/2014/main" id="{D0D92F21-BFA8-4731-B6E0-D07A698ADC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25" y="2292350"/>
                        <a:ext cx="2974975" cy="288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936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07B31030-5407-4493-93B9-81C914A7E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51C9851C-5A09-4EB7-A1F9-74B5DCBD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FC2E-3C5A-4864-AD9C-6A25C03E9AC1}" type="slidenum">
              <a:rPr lang="en-US" altLang="zh-CN"/>
              <a:pPr/>
              <a:t>76</a:t>
            </a:fld>
            <a:endParaRPr lang="en-US" altLang="zh-CN"/>
          </a:p>
        </p:txBody>
      </p:sp>
      <p:sp>
        <p:nvSpPr>
          <p:cNvPr id="441346" name="Rectangle 2">
            <a:extLst>
              <a:ext uri="{FF2B5EF4-FFF2-40B4-BE49-F238E27FC236}">
                <a16:creationId xmlns:a16="http://schemas.microsoft.com/office/drawing/2014/main" id="{8752FBE1-8E54-40FE-BF2D-C6B170F7A4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清晰度</a:t>
            </a:r>
          </a:p>
        </p:txBody>
      </p:sp>
      <p:sp>
        <p:nvSpPr>
          <p:cNvPr id="441347" name="Rectangle 3">
            <a:extLst>
              <a:ext uri="{FF2B5EF4-FFF2-40B4-BE49-F238E27FC236}">
                <a16:creationId xmlns:a16="http://schemas.microsoft.com/office/drawing/2014/main" id="{FDB5BA3B-7F1D-4C91-9F8A-6841464264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>
                <a:solidFill>
                  <a:schemeClr val="tx1"/>
                </a:solidFill>
              </a:rPr>
              <a:t>清晰度：由图像边缘灰度变化的速度来描述</a:t>
            </a:r>
          </a:p>
          <a:p>
            <a:endParaRPr lang="en-US" altLang="zh-CN" sz="2400">
              <a:solidFill>
                <a:schemeClr val="tx1"/>
              </a:solidFill>
            </a:endParaRPr>
          </a:p>
        </p:txBody>
      </p:sp>
      <p:graphicFrame>
        <p:nvGraphicFramePr>
          <p:cNvPr id="441348" name="Object 4">
            <a:extLst>
              <a:ext uri="{FF2B5EF4-FFF2-40B4-BE49-F238E27FC236}">
                <a16:creationId xmlns:a16="http://schemas.microsoft.com/office/drawing/2014/main" id="{C031545C-A05A-44DE-8C0D-30A12D81A7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752600"/>
          <a:ext cx="40195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0" name="Image" r:id="rId3" imgW="1797101" imgH="2111365" progId="Photoshop.Image.7">
                  <p:embed/>
                </p:oleObj>
              </mc:Choice>
              <mc:Fallback>
                <p:oleObj name="Image" r:id="rId3" imgW="1797101" imgH="2111365" progId="Photoshop.Image.7">
                  <p:embed/>
                  <p:pic>
                    <p:nvPicPr>
                      <p:cNvPr id="441348" name="Object 4">
                        <a:extLst>
                          <a:ext uri="{FF2B5EF4-FFF2-40B4-BE49-F238E27FC236}">
                            <a16:creationId xmlns:a16="http://schemas.microsoft.com/office/drawing/2014/main" id="{C031545C-A05A-44DE-8C0D-30A12D81A7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52600"/>
                        <a:ext cx="401955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349" name="Object 5">
            <a:extLst>
              <a:ext uri="{FF2B5EF4-FFF2-40B4-BE49-F238E27FC236}">
                <a16:creationId xmlns:a16="http://schemas.microsoft.com/office/drawing/2014/main" id="{0D3AF12D-BADD-4DE0-98DB-4B90EFB89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1752600"/>
          <a:ext cx="40195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1" name="Image" r:id="rId5" imgW="1797101" imgH="2111365" progId="Photoshop.Image.7">
                  <p:embed/>
                </p:oleObj>
              </mc:Choice>
              <mc:Fallback>
                <p:oleObj name="Image" r:id="rId5" imgW="1797101" imgH="2111365" progId="Photoshop.Image.7">
                  <p:embed/>
                  <p:pic>
                    <p:nvPicPr>
                      <p:cNvPr id="441349" name="Object 5">
                        <a:extLst>
                          <a:ext uri="{FF2B5EF4-FFF2-40B4-BE49-F238E27FC236}">
                            <a16:creationId xmlns:a16="http://schemas.microsoft.com/office/drawing/2014/main" id="{0D3AF12D-BADD-4DE0-98DB-4B90EFB893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1752600"/>
                        <a:ext cx="401955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1674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C7862-53D2-4994-9BB7-62DC7DF1D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0D066-0301-4FB4-816B-70AF0974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AFD7F-39CF-4F0A-AA43-8CCB38CFFA6C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545794" name="Rectangle 2">
            <a:extLst>
              <a:ext uri="{FF2B5EF4-FFF2-40B4-BE49-F238E27FC236}">
                <a16:creationId xmlns:a16="http://schemas.microsoft.com/office/drawing/2014/main" id="{740B2037-845D-4A86-849D-571F80E63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 panose="020B0604020202020204" pitchFamily="34" charset="0"/>
              </a:rPr>
              <a:t>本章小结</a:t>
            </a:r>
          </a:p>
        </p:txBody>
      </p:sp>
      <p:sp>
        <p:nvSpPr>
          <p:cNvPr id="545795" name="Rectangle 3">
            <a:extLst>
              <a:ext uri="{FF2B5EF4-FFF2-40B4-BE49-F238E27FC236}">
                <a16:creationId xmlns:a16="http://schemas.microsoft.com/office/drawing/2014/main" id="{E0C7962F-6D92-4C8F-8E3C-79C2782842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32164"/>
            <a:ext cx="80010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>
                <a:cs typeface="Arial" panose="020B0604020202020204" pitchFamily="34" charset="0"/>
              </a:rPr>
              <a:t>2 </a:t>
            </a:r>
            <a:r>
              <a:rPr lang="zh-CN" altLang="en-US" sz="2800">
                <a:cs typeface="Arial" panose="020B0604020202020204" pitchFamily="34" charset="0"/>
              </a:rPr>
              <a:t>数字图像基础</a:t>
            </a:r>
            <a:endParaRPr lang="en-US" altLang="zh-CN" sz="280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TW" sz="2800">
                <a:cs typeface="Arial" panose="020B0604020202020204" pitchFamily="34" charset="0"/>
              </a:rPr>
              <a:t>   Digital Image Fundamentals</a:t>
            </a:r>
            <a:endParaRPr lang="en-US" altLang="zh-CN" sz="2800">
              <a:cs typeface="Arial" panose="020B0604020202020204" pitchFamily="34" charset="0"/>
            </a:endParaRPr>
          </a:p>
          <a:p>
            <a:endParaRPr lang="zh-TW" altLang="en-US" sz="280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2.1 </a:t>
            </a:r>
            <a:r>
              <a:rPr lang="zh-CN" altLang="en-US" sz="2400"/>
              <a:t>人眼的视觉原理</a:t>
            </a:r>
          </a:p>
          <a:p>
            <a:pPr>
              <a:buNone/>
            </a:pPr>
            <a:r>
              <a:rPr lang="en-US" altLang="zh-CN" sz="2400"/>
              <a:t>2.2 </a:t>
            </a:r>
            <a:r>
              <a:rPr lang="zh-CN" altLang="en-US" sz="2400"/>
              <a:t>连续图像的获取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2.3 </a:t>
            </a:r>
            <a:r>
              <a:rPr lang="zh-CN" altLang="en-US" sz="2400"/>
              <a:t>连续图像的描述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2.4 </a:t>
            </a:r>
            <a:r>
              <a:rPr lang="zh-CN" altLang="en-US" sz="2400"/>
              <a:t>图像数字化</a:t>
            </a:r>
          </a:p>
          <a:p>
            <a:pPr>
              <a:buNone/>
            </a:pPr>
            <a:r>
              <a:rPr lang="en-US" altLang="zh-CN" sz="2400"/>
              <a:t>2.5 </a:t>
            </a:r>
            <a:r>
              <a:rPr lang="zh-CN" altLang="en-US" sz="2400"/>
              <a:t>数字图像的表示</a:t>
            </a:r>
            <a:endParaRPr lang="en-US" altLang="zh-CN" sz="2400"/>
          </a:p>
          <a:p>
            <a:pPr>
              <a:buNone/>
            </a:pPr>
            <a:r>
              <a:rPr lang="en-US" altLang="zh-CN" sz="2400"/>
              <a:t>2.6 </a:t>
            </a:r>
            <a:r>
              <a:rPr lang="zh-CN" altLang="en-US" sz="2400"/>
              <a:t>像素间的基本关系</a:t>
            </a:r>
          </a:p>
          <a:p>
            <a:pPr>
              <a:buNone/>
            </a:pPr>
            <a:r>
              <a:rPr lang="en-US" altLang="zh-CN" sz="2400"/>
              <a:t>2.7 </a:t>
            </a:r>
            <a:r>
              <a:rPr lang="zh-CN" altLang="en-US" sz="2400"/>
              <a:t>图像上的运算</a:t>
            </a:r>
          </a:p>
          <a:p>
            <a:pPr>
              <a:buNone/>
            </a:pPr>
            <a:r>
              <a:rPr lang="en-US" altLang="zh-CN" sz="2400"/>
              <a:t>2.8 </a:t>
            </a:r>
            <a:r>
              <a:rPr lang="zh-CN" altLang="en-US" sz="2400"/>
              <a:t>数字图像质量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A70D2-1CE1-42DD-80AD-E2D20403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B5FB9C-10BA-49BC-B510-45B39969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100F-596E-479D-BBAD-2B5423B09B69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534530" name="Rectangle 2">
            <a:extLst>
              <a:ext uri="{FF2B5EF4-FFF2-40B4-BE49-F238E27FC236}">
                <a16:creationId xmlns:a16="http://schemas.microsoft.com/office/drawing/2014/main" id="{54BEB4D4-2796-47FD-BD00-2866FBD53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人眼视觉原理</a:t>
            </a:r>
          </a:p>
        </p:txBody>
      </p:sp>
      <p:sp>
        <p:nvSpPr>
          <p:cNvPr id="534531" name="Rectangle 3">
            <a:extLst>
              <a:ext uri="{FF2B5EF4-FFF2-40B4-BE49-F238E27FC236}">
                <a16:creationId xmlns:a16="http://schemas.microsoft.com/office/drawing/2014/main" id="{452A4918-3FD6-4F5F-B8A3-EE52C32E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人眼的构造</a:t>
            </a:r>
          </a:p>
          <a:p>
            <a:r>
              <a:rPr lang="zh-CN" altLang="en-US">
                <a:solidFill>
                  <a:schemeClr val="tx1"/>
                </a:solidFill>
              </a:rPr>
              <a:t>锥状细胞：分辨力强，色彩；白昼视觉</a:t>
            </a:r>
          </a:p>
          <a:p>
            <a:r>
              <a:rPr lang="zh-CN" altLang="en-US">
                <a:solidFill>
                  <a:schemeClr val="tx1"/>
                </a:solidFill>
              </a:rPr>
              <a:t>杆状细胞：对低照度敏感；夜视觉</a:t>
            </a:r>
          </a:p>
          <a:p>
            <a:endParaRPr lang="zh-CN" altLang="en-US" sz="24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人眼视觉特性</a:t>
            </a:r>
          </a:p>
          <a:p>
            <a:r>
              <a:rPr lang="zh-CN" altLang="en-US">
                <a:solidFill>
                  <a:schemeClr val="tx1"/>
                </a:solidFill>
              </a:rPr>
              <a:t>视觉范围，即人眼所能感觉到的总体亮度范围很宽，</a:t>
            </a:r>
            <a:r>
              <a:rPr lang="en-US" altLang="zh-CN">
                <a:solidFill>
                  <a:schemeClr val="tx1"/>
                </a:solidFill>
              </a:rPr>
              <a:t>10</a:t>
            </a:r>
            <a:r>
              <a:rPr lang="en-US" altLang="zh-CN" baseline="30000">
                <a:solidFill>
                  <a:schemeClr val="tx1"/>
                </a:solidFill>
              </a:rPr>
              <a:t>10</a:t>
            </a:r>
            <a:r>
              <a:rPr lang="zh-CN" altLang="en-US">
                <a:solidFill>
                  <a:schemeClr val="tx1"/>
                </a:solidFill>
              </a:rPr>
              <a:t>量级。人眼可同时鉴别的动态范围较小。</a:t>
            </a:r>
          </a:p>
          <a:p>
            <a:r>
              <a:rPr lang="zh-CN" altLang="en-US">
                <a:solidFill>
                  <a:schemeClr val="tx1"/>
                </a:solidFill>
              </a:rPr>
              <a:t>不同照明下，人眼辨别光强度变化的能力不同。</a:t>
            </a:r>
          </a:p>
          <a:p>
            <a:r>
              <a:rPr lang="zh-CN" altLang="en-US">
                <a:solidFill>
                  <a:schemeClr val="tx1"/>
                </a:solidFill>
              </a:rPr>
              <a:t>主观亮度感觉不是简单的光强度函数：马赫带效应，同时对比效应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83070A-B2B8-409A-8687-E83EABA2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2323CE-2126-4C75-A734-6E2E0AA0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A786-4A91-48B4-968F-2A75A19ADB60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537602" name="Rectangle 2">
            <a:extLst>
              <a:ext uri="{FF2B5EF4-FFF2-40B4-BE49-F238E27FC236}">
                <a16:creationId xmlns:a16="http://schemas.microsoft.com/office/drawing/2014/main" id="{1A6396BF-9C96-4ACB-8FF9-B4C8EC599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连续图像的获取</a:t>
            </a:r>
          </a:p>
        </p:txBody>
      </p:sp>
      <p:sp>
        <p:nvSpPr>
          <p:cNvPr id="537603" name="Rectangle 3">
            <a:extLst>
              <a:ext uri="{FF2B5EF4-FFF2-40B4-BE49-F238E27FC236}">
                <a16:creationId xmlns:a16="http://schemas.microsoft.com/office/drawing/2014/main" id="{10DA7C54-5AD7-4C47-96B4-D855601CD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66800"/>
            <a:ext cx="7739062" cy="4953000"/>
          </a:xfrm>
        </p:spPr>
        <p:txBody>
          <a:bodyPr/>
          <a:lstStyle/>
          <a:p>
            <a:r>
              <a:rPr lang="zh-CN" altLang="en-US" sz="2400"/>
              <a:t>各类图像都是由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照射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源，以及被成像的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场景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对该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照射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源能量的反射或吸收相结合而产生的。</a:t>
            </a:r>
          </a:p>
          <a:p>
            <a:pPr lvl="1"/>
            <a:r>
              <a:rPr lang="zh-CN" altLang="en-US" sz="2000"/>
              <a:t>照射源：电磁波，声波，超声波，电子，或计算机产生照明模式</a:t>
            </a:r>
          </a:p>
          <a:p>
            <a:pPr lvl="1"/>
            <a:r>
              <a:rPr lang="zh-CN" altLang="en-US" sz="2000"/>
              <a:t>场景：常见物体，分子，沉积岩，人类大脑，光源</a:t>
            </a:r>
          </a:p>
          <a:p>
            <a:pPr lvl="1"/>
            <a:r>
              <a:rPr lang="zh-CN" altLang="en-US" sz="2000"/>
              <a:t>传感器：单个成像传感器，线性传感器，传感器阵列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BB569C-F02E-4825-A7A0-06691885B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317287-2D28-4BE6-8F53-A2507511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D3DE1-1632-4DA0-B80F-8CFC951E7A5E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23085C5B-4798-494E-BCD9-7D278D62C7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7" y="1066800"/>
            <a:ext cx="8008937" cy="4953000"/>
          </a:xfrm>
        </p:spPr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亮度适应现象</a:t>
            </a:r>
            <a:r>
              <a:rPr lang="zh-CN" altLang="en-US" sz="2400" dirty="0"/>
              <a:t>：人眼可同时鉴别的动态范围较小。不同照明下，人眼辨别光强度变化的能力不同。人眼是通过改变</a:t>
            </a:r>
            <a:r>
              <a:rPr lang="zh-CN" altLang="en-US" sz="2400" dirty="0">
                <a:solidFill>
                  <a:srgbClr val="0000FF"/>
                </a:solidFill>
              </a:rPr>
              <a:t>其灵敏度</a:t>
            </a:r>
            <a:r>
              <a:rPr lang="zh-CN" altLang="en-US" sz="2400" dirty="0"/>
              <a:t>来完成这一动态调整的。</a:t>
            </a:r>
            <a:endParaRPr lang="en-US" altLang="zh-CN" sz="2400" dirty="0"/>
          </a:p>
          <a:p>
            <a:pPr lvl="2"/>
            <a:r>
              <a:rPr lang="zh-CN" altLang="en-US" sz="2400"/>
              <a:t>上图中，长实线是视觉系统能适应的光强度范围。</a:t>
            </a:r>
            <a:endParaRPr lang="en-US" altLang="zh-CN" sz="2400"/>
          </a:p>
          <a:p>
            <a:pPr lvl="2"/>
            <a:r>
              <a:rPr lang="zh-CN" altLang="en-US" sz="2400"/>
              <a:t>由亮视觉过渡到暗视觉的近似范围约为</a:t>
            </a:r>
            <a:r>
              <a:rPr lang="en-US" altLang="zh-CN" sz="2400"/>
              <a:t>0.001~0.1mL</a:t>
            </a:r>
            <a:r>
              <a:rPr lang="zh-CN" altLang="en-US" sz="2400"/>
              <a:t>，在对数坐标中为</a:t>
            </a:r>
            <a:r>
              <a:rPr lang="en-US" altLang="zh-CN" sz="2400"/>
              <a:t>-3~-1</a:t>
            </a:r>
            <a:r>
              <a:rPr lang="zh-CN" altLang="en-US" sz="2400"/>
              <a:t>。</a:t>
            </a:r>
            <a:endParaRPr lang="en-US" altLang="zh-CN" sz="2400"/>
          </a:p>
          <a:p>
            <a:pPr lvl="2"/>
            <a:r>
              <a:rPr lang="zh-CN" altLang="en-US" sz="2400"/>
              <a:t>即</a:t>
            </a:r>
            <a:r>
              <a:rPr lang="zh-CN" altLang="en-US" sz="2400" dirty="0"/>
              <a:t>：低照明时，杆状细胞工作，高照明时，锥状</a:t>
            </a:r>
            <a:r>
              <a:rPr lang="zh-CN" altLang="en-US" sz="2400"/>
              <a:t>细胞工作。</a:t>
            </a:r>
            <a:endParaRPr lang="zh-CN" altLang="en-US" sz="24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C0E6819-61C6-40EF-B3B0-92FAAE219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主观亮度</a:t>
            </a:r>
          </a:p>
        </p:txBody>
      </p:sp>
    </p:spTree>
    <p:extLst>
      <p:ext uri="{BB962C8B-B14F-4D97-AF65-F5344CB8AC3E}">
        <p14:creationId xmlns:p14="http://schemas.microsoft.com/office/powerpoint/2010/main" val="1493185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5">
            <a:extLst>
              <a:ext uri="{FF2B5EF4-FFF2-40B4-BE49-F238E27FC236}">
                <a16:creationId xmlns:a16="http://schemas.microsoft.com/office/drawing/2014/main" id="{DA44BE40-68BD-4DD2-8F4F-8B4D98CA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9" name="灯片编号占位符 7">
            <a:extLst>
              <a:ext uri="{FF2B5EF4-FFF2-40B4-BE49-F238E27FC236}">
                <a16:creationId xmlns:a16="http://schemas.microsoft.com/office/drawing/2014/main" id="{60DAFAA5-1CBD-4BC2-B128-204E5B90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46A0-1D2F-4D8A-BD89-B2D76C89D05D}" type="slidenum">
              <a:rPr lang="en-US" altLang="zh-CN"/>
              <a:pPr/>
              <a:t>80</a:t>
            </a:fld>
            <a:endParaRPr lang="en-US" altLang="zh-CN"/>
          </a:p>
        </p:txBody>
      </p:sp>
      <p:sp>
        <p:nvSpPr>
          <p:cNvPr id="538626" name="Rectangle 2">
            <a:extLst>
              <a:ext uri="{FF2B5EF4-FFF2-40B4-BE49-F238E27FC236}">
                <a16:creationId xmlns:a16="http://schemas.microsoft.com/office/drawing/2014/main" id="{FB0E887C-7A58-4AC9-8D60-00B137254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连续图像的描述</a:t>
            </a:r>
          </a:p>
        </p:txBody>
      </p:sp>
      <p:sp>
        <p:nvSpPr>
          <p:cNvPr id="538627" name="Rectangle 3">
            <a:extLst>
              <a:ext uri="{FF2B5EF4-FFF2-40B4-BE49-F238E27FC236}">
                <a16:creationId xmlns:a16="http://schemas.microsoft.com/office/drawing/2014/main" id="{008EBEE9-AD9C-4339-8B3D-FEE73CCA90C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7967662" cy="4953000"/>
          </a:xfrm>
        </p:spPr>
        <p:txBody>
          <a:bodyPr/>
          <a:lstStyle/>
          <a:p>
            <a:r>
              <a:rPr lang="zh-CN" altLang="en-US"/>
              <a:t>图像可表示为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静止的单色的二维灰度图像为</a:t>
            </a:r>
          </a:p>
          <a:p>
            <a:endParaRPr lang="en-US" altLang="zh-CN"/>
          </a:p>
        </p:txBody>
      </p:sp>
      <p:graphicFrame>
        <p:nvGraphicFramePr>
          <p:cNvPr id="538628" name="Object 4">
            <a:extLst>
              <a:ext uri="{FF2B5EF4-FFF2-40B4-BE49-F238E27FC236}">
                <a16:creationId xmlns:a16="http://schemas.microsoft.com/office/drawing/2014/main" id="{77207B76-C3B3-4B92-A327-0EFB2C82FC33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524000" y="1600200"/>
          <a:ext cx="44958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36" name="公式" r:id="rId3" imgW="2031840" imgH="203040" progId="Equation.3">
                  <p:embed/>
                </p:oleObj>
              </mc:Choice>
              <mc:Fallback>
                <p:oleObj name="公式" r:id="rId3" imgW="203184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00200"/>
                        <a:ext cx="44958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629" name="Object 5">
            <a:extLst>
              <a:ext uri="{FF2B5EF4-FFF2-40B4-BE49-F238E27FC236}">
                <a16:creationId xmlns:a16="http://schemas.microsoft.com/office/drawing/2014/main" id="{9352C026-C3CA-4FFE-BB9B-46ACE8A9B756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524000" y="2667000"/>
          <a:ext cx="2332038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37" name="公式" r:id="rId5" imgW="1269720" imgH="203040" progId="Equation.3">
                  <p:embed/>
                </p:oleObj>
              </mc:Choice>
              <mc:Fallback>
                <p:oleObj name="公式" r:id="rId5" imgW="126972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667000"/>
                        <a:ext cx="2332038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630" name="Object 6">
            <a:extLst>
              <a:ext uri="{FF2B5EF4-FFF2-40B4-BE49-F238E27FC236}">
                <a16:creationId xmlns:a16="http://schemas.microsoft.com/office/drawing/2014/main" id="{A5C00481-7C31-4419-8D0A-1D4AFA7BF6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3511550"/>
          <a:ext cx="27940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38" name="公式" r:id="rId7" imgW="1409400" imgH="660240" progId="Equation.3">
                  <p:embed/>
                </p:oleObj>
              </mc:Choice>
              <mc:Fallback>
                <p:oleObj name="公式" r:id="rId7" imgW="14094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511550"/>
                        <a:ext cx="2794000" cy="1289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1BCE03-13BA-4607-B3A3-DAA7FD15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92956-BC4B-4D19-BABF-BBDAB450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6B6AD-CD98-476A-B4A1-18AB3418E3C9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541698" name="Rectangle 2">
            <a:extLst>
              <a:ext uri="{FF2B5EF4-FFF2-40B4-BE49-F238E27FC236}">
                <a16:creationId xmlns:a16="http://schemas.microsoft.com/office/drawing/2014/main" id="{15B9707E-9FBD-48BC-8316-264674629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2400">
                <a:cs typeface="Arial" panose="020B0604020202020204" pitchFamily="34" charset="0"/>
              </a:rPr>
              <a:t>采样</a:t>
            </a:r>
            <a:r>
              <a:rPr lang="en-US" altLang="zh-TW" sz="2400">
                <a:cs typeface="Arial" panose="020B0604020202020204" pitchFamily="34" charset="0"/>
              </a:rPr>
              <a:t>Sampling</a:t>
            </a:r>
          </a:p>
          <a:p>
            <a:pPr lvl="1"/>
            <a:r>
              <a:rPr lang="zh-TW" altLang="en-US" sz="2000">
                <a:ea typeface="PMingLiU" pitchFamily="18" charset="-120"/>
              </a:rPr>
              <a:t>图像空间坐标的数字化</a:t>
            </a:r>
            <a:endParaRPr lang="zh-TW" altLang="zh-CN" sz="2000">
              <a:ea typeface="PMingLiU" pitchFamily="18" charset="-120"/>
            </a:endParaRPr>
          </a:p>
          <a:p>
            <a:pPr lvl="1"/>
            <a:r>
              <a:rPr lang="zh-CN" altLang="en-US" sz="2000">
                <a:ea typeface="PMingLiU" pitchFamily="18" charset="-120"/>
                <a:cs typeface="Arial" panose="020B0604020202020204" pitchFamily="34" charset="0"/>
              </a:rPr>
              <a:t>空间分辨率是图像中可辨别的最小细节</a:t>
            </a:r>
            <a:endParaRPr lang="zh-TW" altLang="en-US" sz="2000">
              <a:ea typeface="PMingLiU" pitchFamily="18" charset="-120"/>
            </a:endParaRPr>
          </a:p>
          <a:p>
            <a:endParaRPr lang="zh-CN" altLang="en-US">
              <a:solidFill>
                <a:schemeClr val="tx1"/>
              </a:solidFill>
              <a:ea typeface="PMingLiU" pitchFamily="18" charset="-120"/>
            </a:endParaRPr>
          </a:p>
          <a:p>
            <a:r>
              <a:rPr lang="zh-CN" altLang="en-US" sz="2400">
                <a:cs typeface="Arial" panose="020B0604020202020204" pitchFamily="34" charset="0"/>
              </a:rPr>
              <a:t>量化</a:t>
            </a:r>
            <a:r>
              <a:rPr lang="en-US" altLang="zh-TW" sz="2400">
                <a:cs typeface="Arial" panose="020B0604020202020204" pitchFamily="34" charset="0"/>
              </a:rPr>
              <a:t>Quantization</a:t>
            </a:r>
          </a:p>
          <a:p>
            <a:pPr lvl="1"/>
            <a:r>
              <a:rPr lang="zh-TW" altLang="en-US" sz="2000">
                <a:ea typeface="PMingLiU" pitchFamily="18" charset="-120"/>
              </a:rPr>
              <a:t>图像函数值（灰度值）的数字化</a:t>
            </a:r>
            <a:endParaRPr lang="zh-TW" altLang="zh-CN" sz="2000">
              <a:ea typeface="PMingLiU" pitchFamily="18" charset="-120"/>
            </a:endParaRPr>
          </a:p>
          <a:p>
            <a:pPr lvl="1"/>
            <a:r>
              <a:rPr lang="zh-CN" altLang="en-US" sz="2000">
                <a:ea typeface="PMingLiU" pitchFamily="18" charset="-120"/>
              </a:rPr>
              <a:t>灰度级分辨率是灰度级别中可分辨的最小变化</a:t>
            </a:r>
            <a:endParaRPr lang="zh-TW" altLang="zh-CN" sz="2000">
              <a:ea typeface="PMingLiU" pitchFamily="18" charset="-120"/>
            </a:endParaRPr>
          </a:p>
          <a:p>
            <a:pPr lvl="1"/>
            <a:endParaRPr lang="zh-TW" altLang="en-US" sz="2000">
              <a:ea typeface="PMingLiU" pitchFamily="18" charset="-12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/>
          </a:p>
        </p:txBody>
      </p:sp>
      <p:sp>
        <p:nvSpPr>
          <p:cNvPr id="541699" name="Rectangle 3">
            <a:extLst>
              <a:ext uri="{FF2B5EF4-FFF2-40B4-BE49-F238E27FC236}">
                <a16:creationId xmlns:a16="http://schemas.microsoft.com/office/drawing/2014/main" id="{8BCDE7B0-4EAC-4364-822F-E50142DC9D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图像数字化</a:t>
            </a:r>
            <a:endParaRPr lang="en-US" altLang="zh-TW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AADF3B-B3BD-42C1-97BD-BD939D5C1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AF922A-1FC0-47BB-A1AD-85703DC9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0F95-21FA-4620-8108-7D0CC0FF08D4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542722" name="Rectangle 2">
            <a:extLst>
              <a:ext uri="{FF2B5EF4-FFF2-40B4-BE49-F238E27FC236}">
                <a16:creationId xmlns:a16="http://schemas.microsoft.com/office/drawing/2014/main" id="{D33440FC-0CD9-4445-83E3-C1CB4447F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数字图像的表示</a:t>
            </a:r>
          </a:p>
        </p:txBody>
      </p:sp>
      <p:sp>
        <p:nvSpPr>
          <p:cNvPr id="542723" name="Rectangle 3">
            <a:extLst>
              <a:ext uri="{FF2B5EF4-FFF2-40B4-BE49-F238E27FC236}">
                <a16:creationId xmlns:a16="http://schemas.microsoft.com/office/drawing/2014/main" id="{D133A154-93E1-403F-9268-6ACBF260B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/>
              <a:t>数字图像表示方式</a:t>
            </a:r>
            <a:endParaRPr lang="en-US" altLang="zh-CN" sz="2400"/>
          </a:p>
          <a:p>
            <a:r>
              <a:rPr lang="zh-CN" altLang="en-US" sz="2400"/>
              <a:t>数字图像分类</a:t>
            </a:r>
          </a:p>
          <a:p>
            <a:r>
              <a:rPr lang="zh-CN" altLang="en-US" sz="2400"/>
              <a:t>图像文件格式</a:t>
            </a:r>
          </a:p>
          <a:p>
            <a:r>
              <a:rPr lang="zh-CN" altLang="en-US" sz="2400"/>
              <a:t>图像数据结构</a:t>
            </a:r>
          </a:p>
          <a:p>
            <a:endParaRPr lang="zh-CN" altLang="en-US" sz="2400"/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0FC457-EF92-4938-8EEF-68981573A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4B8E5E-BBD9-49CF-A7EE-8E258AD1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E1E0-FD94-4F75-BA87-21D50F0AB807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544770" name="Rectangle 2">
            <a:extLst>
              <a:ext uri="{FF2B5EF4-FFF2-40B4-BE49-F238E27FC236}">
                <a16:creationId xmlns:a16="http://schemas.microsoft.com/office/drawing/2014/main" id="{084B3167-18DB-495B-85A1-F9228E2BB6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像素间的基本关系</a:t>
            </a:r>
          </a:p>
        </p:txBody>
      </p:sp>
      <p:sp>
        <p:nvSpPr>
          <p:cNvPr id="544771" name="Rectangle 3">
            <a:extLst>
              <a:ext uri="{FF2B5EF4-FFF2-40B4-BE49-F238E27FC236}">
                <a16:creationId xmlns:a16="http://schemas.microsoft.com/office/drawing/2014/main" id="{C4FA5D25-5D24-4FF5-8761-99E39CA8DE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/>
              <a:t>相邻像素：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4</a:t>
            </a:r>
            <a:r>
              <a:rPr lang="zh-CN" altLang="en-US" sz="2000"/>
              <a:t>邻域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D</a:t>
            </a:r>
            <a:r>
              <a:rPr lang="zh-CN" altLang="en-US" sz="2000"/>
              <a:t>邻域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8</a:t>
            </a:r>
            <a:r>
              <a:rPr lang="zh-CN" altLang="en-US" sz="2000"/>
              <a:t>邻域</a:t>
            </a:r>
          </a:p>
          <a:p>
            <a:pPr lvl="1">
              <a:lnSpc>
                <a:spcPct val="90000"/>
              </a:lnSpc>
            </a:pP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400"/>
              <a:t>连通性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4</a:t>
            </a:r>
            <a:r>
              <a:rPr lang="zh-CN" altLang="en-US" sz="2000"/>
              <a:t>连通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8</a:t>
            </a:r>
            <a:r>
              <a:rPr lang="zh-CN" altLang="en-US" sz="2000"/>
              <a:t>连通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m</a:t>
            </a:r>
            <a:r>
              <a:rPr lang="zh-CN" altLang="en-US" sz="2000"/>
              <a:t>连通</a:t>
            </a:r>
          </a:p>
          <a:p>
            <a:pPr lvl="1">
              <a:lnSpc>
                <a:spcPct val="90000"/>
              </a:lnSpc>
            </a:pP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400"/>
              <a:t>距离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欧氏距离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D4</a:t>
            </a:r>
            <a:r>
              <a:rPr lang="zh-CN" altLang="en-US"/>
              <a:t>距离（城市距离）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D8</a:t>
            </a:r>
            <a:r>
              <a:rPr lang="zh-CN" altLang="en-US"/>
              <a:t>距离（棋盘距离）</a:t>
            </a:r>
            <a:endParaRPr lang="zh-CN" altLang="en-US" sz="2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6CC165-EF9F-4C5A-B6FA-7D15A32E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9E961-22AF-42F6-8028-D290A042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3370-D006-43B2-BCB8-C48073811FAA}" type="slidenum">
              <a:rPr lang="en-US" altLang="zh-CN"/>
              <a:pPr/>
              <a:t>84</a:t>
            </a:fld>
            <a:endParaRPr lang="en-US" altLang="zh-CN"/>
          </a:p>
        </p:txBody>
      </p:sp>
      <p:sp>
        <p:nvSpPr>
          <p:cNvPr id="543746" name="Rectangle 2">
            <a:extLst>
              <a:ext uri="{FF2B5EF4-FFF2-40B4-BE49-F238E27FC236}">
                <a16:creationId xmlns:a16="http://schemas.microsoft.com/office/drawing/2014/main" id="{B09C6179-FFC7-4304-9E34-A3EC1377B4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 </a:t>
            </a:r>
            <a:r>
              <a:rPr lang="zh-CN" altLang="en-US"/>
              <a:t>图像上的运算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6CC165-EF9F-4C5A-B6FA-7D15A32E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9E961-22AF-42F6-8028-D290A042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3370-D006-43B2-BCB8-C48073811FAA}" type="slidenum">
              <a:rPr lang="en-US" altLang="zh-CN"/>
              <a:pPr/>
              <a:t>85</a:t>
            </a:fld>
            <a:endParaRPr lang="en-US" altLang="zh-CN"/>
          </a:p>
        </p:txBody>
      </p:sp>
      <p:sp>
        <p:nvSpPr>
          <p:cNvPr id="543746" name="Rectangle 2">
            <a:extLst>
              <a:ext uri="{FF2B5EF4-FFF2-40B4-BE49-F238E27FC236}">
                <a16:creationId xmlns:a16="http://schemas.microsoft.com/office/drawing/2014/main" id="{B09C6179-FFC7-4304-9E34-A3EC1377B4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 </a:t>
            </a:r>
            <a:r>
              <a:rPr lang="zh-CN" altLang="en-US"/>
              <a:t>数字图像的质量</a:t>
            </a:r>
          </a:p>
        </p:txBody>
      </p:sp>
      <p:sp>
        <p:nvSpPr>
          <p:cNvPr id="543747" name="Rectangle 3">
            <a:extLst>
              <a:ext uri="{FF2B5EF4-FFF2-40B4-BE49-F238E27FC236}">
                <a16:creationId xmlns:a16="http://schemas.microsoft.com/office/drawing/2014/main" id="{10500DEE-32E9-4656-95C9-3DDFE8FDA5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/>
              <a:t>层次</a:t>
            </a:r>
          </a:p>
          <a:p>
            <a:r>
              <a:rPr lang="zh-CN" altLang="en-US" sz="2400"/>
              <a:t>亮度</a:t>
            </a:r>
          </a:p>
          <a:p>
            <a:r>
              <a:rPr lang="zh-CN" altLang="en-US" sz="2400"/>
              <a:t>对比度</a:t>
            </a:r>
          </a:p>
          <a:p>
            <a:r>
              <a:rPr lang="zh-CN" altLang="en-US" sz="2400"/>
              <a:t>清晰度</a:t>
            </a:r>
          </a:p>
          <a:p>
            <a:endParaRPr lang="zh-CN" altLang="en-US" sz="2400"/>
          </a:p>
          <a:p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26955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2B8DC234-34BD-4F4C-BAAF-AEC70928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Digital Image Processing</a:t>
            </a:r>
            <a:r>
              <a:rPr lang="en-US" altLang="zh-CN"/>
              <a:t> 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EEF5E059-EC60-40C0-9471-503F4CB2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21CF8-9D51-49A6-8668-E8DCCBA95CF4}" type="slidenum">
              <a:rPr lang="en-US" altLang="zh-CN"/>
              <a:pPr/>
              <a:t>9</a:t>
            </a:fld>
            <a:endParaRPr lang="en-US" altLang="zh-CN"/>
          </a:p>
        </p:txBody>
      </p:sp>
      <p:pic>
        <p:nvPicPr>
          <p:cNvPr id="354307" name="Picture 3">
            <a:extLst>
              <a:ext uri="{FF2B5EF4-FFF2-40B4-BE49-F238E27FC236}">
                <a16:creationId xmlns:a16="http://schemas.microsoft.com/office/drawing/2014/main" id="{BE3BF518-6C1A-4D0A-824B-B245333E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93822"/>
            <a:ext cx="8077200" cy="376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4311" name="Rectangle 7">
            <a:extLst>
              <a:ext uri="{FF2B5EF4-FFF2-40B4-BE49-F238E27FC236}">
                <a16:creationId xmlns:a16="http://schemas.microsoft.com/office/drawing/2014/main" id="{AC6A9B40-0A9F-4187-837D-1DB2A0759B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66800"/>
            <a:ext cx="5453062" cy="4953000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对比灵敏度</a:t>
            </a:r>
            <a:r>
              <a:rPr lang="zh-CN" altLang="en-US" sz="2400" dirty="0"/>
              <a:t>：在不同的照明级别下，人眼辨别</a:t>
            </a:r>
            <a:r>
              <a:rPr lang="zh-CN" altLang="en-US" sz="2400" dirty="0">
                <a:solidFill>
                  <a:schemeClr val="tx1"/>
                </a:solidFill>
              </a:rPr>
              <a:t>光强变化</a:t>
            </a:r>
            <a:r>
              <a:rPr lang="zh-CN" altLang="en-US" sz="2400" dirty="0"/>
              <a:t>的能力。可以用</a:t>
            </a:r>
            <a:r>
              <a:rPr lang="zh-CN" altLang="en-US" sz="2400" dirty="0">
                <a:solidFill>
                  <a:srgbClr val="0000FF"/>
                </a:solidFill>
              </a:rPr>
              <a:t>韦伯比</a:t>
            </a:r>
            <a:r>
              <a:rPr lang="zh-CN" altLang="en-US" sz="2400" dirty="0"/>
              <a:t> </a:t>
            </a:r>
            <a:r>
              <a:rPr lang="el-GR" altLang="zh-CN" sz="2400" dirty="0"/>
              <a:t>Δ</a:t>
            </a:r>
            <a:r>
              <a:rPr lang="en-US" altLang="zh-CN" sz="2400" i="1" dirty="0" err="1"/>
              <a:t>I</a:t>
            </a:r>
            <a:r>
              <a:rPr lang="en-US" altLang="zh-CN" sz="2400" i="1" baseline="-25000" dirty="0" err="1"/>
              <a:t>c</a:t>
            </a:r>
            <a:r>
              <a:rPr lang="en-US" altLang="zh-CN" sz="2400" dirty="0"/>
              <a:t>/</a:t>
            </a:r>
            <a:r>
              <a:rPr lang="en-US" altLang="zh-CN" sz="2400" i="1" dirty="0"/>
              <a:t>I </a:t>
            </a:r>
            <a:r>
              <a:rPr lang="zh-CN" altLang="en-US" sz="2400" dirty="0"/>
              <a:t>来表示：</a:t>
            </a:r>
            <a:endParaRPr lang="en-US" altLang="zh-CN" sz="2400" dirty="0"/>
          </a:p>
          <a:p>
            <a:pPr lvl="1"/>
            <a:r>
              <a:rPr lang="zh-CN" altLang="en-US" sz="2000" dirty="0"/>
              <a:t>低照明时，亮度辨别较差（韦伯比大）</a:t>
            </a:r>
          </a:p>
          <a:p>
            <a:pPr lvl="1"/>
            <a:r>
              <a:rPr lang="zh-CN" altLang="en-US" sz="2000" dirty="0"/>
              <a:t>高照明时，亮度辨别力好（韦伯比小）</a:t>
            </a:r>
          </a:p>
          <a:p>
            <a:endParaRPr lang="en-US" altLang="zh-CN" sz="2400" dirty="0"/>
          </a:p>
        </p:txBody>
      </p:sp>
      <p:sp>
        <p:nvSpPr>
          <p:cNvPr id="354312" name="Rectangle 8">
            <a:extLst>
              <a:ext uri="{FF2B5EF4-FFF2-40B4-BE49-F238E27FC236}">
                <a16:creationId xmlns:a16="http://schemas.microsoft.com/office/drawing/2014/main" id="{A1125B83-6DF2-4AA0-BFBF-7A2940B92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143000"/>
            <a:ext cx="2362200" cy="167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1B2C5E4-3C3C-4C26-A2E5-38E6C6E9B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主观亮度</a:t>
            </a:r>
          </a:p>
        </p:txBody>
      </p:sp>
    </p:spTree>
    <p:extLst>
      <p:ext uri="{BB962C8B-B14F-4D97-AF65-F5344CB8AC3E}">
        <p14:creationId xmlns:p14="http://schemas.microsoft.com/office/powerpoint/2010/main" val="348644943"/>
      </p:ext>
    </p:extLst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6546</TotalTime>
  <Words>5461</Words>
  <Application>Microsoft Office PowerPoint</Application>
  <PresentationFormat>全屏显示(4:3)</PresentationFormat>
  <Paragraphs>846</Paragraphs>
  <Slides>85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85</vt:i4>
      </vt:variant>
    </vt:vector>
  </HeadingPairs>
  <TitlesOfParts>
    <vt:vector size="101" baseType="lpstr">
      <vt:lpstr>PMingLiU</vt:lpstr>
      <vt:lpstr>黑体</vt:lpstr>
      <vt:lpstr>宋体</vt:lpstr>
      <vt:lpstr>微软雅黑</vt:lpstr>
      <vt:lpstr>Arial</vt:lpstr>
      <vt:lpstr>Tahoma</vt:lpstr>
      <vt:lpstr>Times New Roman</vt:lpstr>
      <vt:lpstr>Verdana</vt:lpstr>
      <vt:lpstr>Wingdings</vt:lpstr>
      <vt:lpstr>Profile</vt:lpstr>
      <vt:lpstr>公式</vt:lpstr>
      <vt:lpstr>Microsoft 公式 3.0</vt:lpstr>
      <vt:lpstr>Equation</vt:lpstr>
      <vt:lpstr>位图图像</vt:lpstr>
      <vt:lpstr>Bitmap Image</vt:lpstr>
      <vt:lpstr>Image</vt:lpstr>
      <vt:lpstr>1-2 数字图像基础 Digital Image Fundamentals</vt:lpstr>
      <vt:lpstr>2.1 人眼视觉原理</vt:lpstr>
      <vt:lpstr>PowerPoint 演示文稿</vt:lpstr>
      <vt:lpstr>1. 人眼构造 </vt:lpstr>
      <vt:lpstr>PowerPoint 演示文稿</vt:lpstr>
      <vt:lpstr>2. 主观亮度</vt:lpstr>
      <vt:lpstr>PowerPoint 演示文稿</vt:lpstr>
      <vt:lpstr>2. 主观亮度</vt:lpstr>
      <vt:lpstr>2. 主观亮度</vt:lpstr>
      <vt:lpstr>2. 主观亮度</vt:lpstr>
      <vt:lpstr>2. 主观亮度</vt:lpstr>
      <vt:lpstr>3. 其他视觉特性</vt:lpstr>
      <vt:lpstr>PowerPoint 演示文稿</vt:lpstr>
      <vt:lpstr>3. 其他视觉特性</vt:lpstr>
      <vt:lpstr>3. 其他视觉特性</vt:lpstr>
      <vt:lpstr>PowerPoint 演示文稿</vt:lpstr>
      <vt:lpstr>2.2 连续图像的获取</vt:lpstr>
      <vt:lpstr>照射源</vt:lpstr>
      <vt:lpstr>PowerPoint 演示文稿</vt:lpstr>
      <vt:lpstr>传感器</vt:lpstr>
      <vt:lpstr>PowerPoint 演示文稿</vt:lpstr>
      <vt:lpstr>PowerPoint 演示文稿</vt:lpstr>
      <vt:lpstr>2.3 连续图像的描述</vt:lpstr>
      <vt:lpstr>2.3 连续图像的描述</vt:lpstr>
      <vt:lpstr>2.4 图像数字化</vt:lpstr>
      <vt:lpstr>PowerPoint 演示文稿</vt:lpstr>
      <vt:lpstr>PowerPoint 演示文稿</vt:lpstr>
      <vt:lpstr>2.4 图像数字化</vt:lpstr>
      <vt:lpstr>2.4 图像数字化</vt:lpstr>
      <vt:lpstr>2.4 图像数字化</vt:lpstr>
      <vt:lpstr>2.4 图像数字化</vt:lpstr>
      <vt:lpstr>2.4 图像数字化</vt:lpstr>
      <vt:lpstr>2.4 图像数字化</vt:lpstr>
      <vt:lpstr>2.5 数字图像的表示</vt:lpstr>
      <vt:lpstr>2.5 数字图像的表示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位图是24位（真彩色）时，无调色板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2.6 像素间的基本关系</vt:lpstr>
      <vt:lpstr>2.6 像素间的基本关系</vt:lpstr>
      <vt:lpstr>2.6 像素间的基本关系</vt:lpstr>
      <vt:lpstr>2.6 像素间的基本关系</vt:lpstr>
      <vt:lpstr>2.6 像素间的基本关系</vt:lpstr>
      <vt:lpstr>2.6 像素间的基本关系</vt:lpstr>
      <vt:lpstr>2.6 像素间的基本关系</vt:lpstr>
      <vt:lpstr>2.6 像素间的基本关系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2.8 数字图像质量</vt:lpstr>
      <vt:lpstr>层次</vt:lpstr>
      <vt:lpstr>亮度</vt:lpstr>
      <vt:lpstr>对比度</vt:lpstr>
      <vt:lpstr>清晰度</vt:lpstr>
      <vt:lpstr>本章小结</vt:lpstr>
      <vt:lpstr>2.1 人眼视觉原理</vt:lpstr>
      <vt:lpstr>2.2 连续图像的获取</vt:lpstr>
      <vt:lpstr>2.3 连续图像的描述</vt:lpstr>
      <vt:lpstr>2.4 图像数字化</vt:lpstr>
      <vt:lpstr>2.5 数字图像的表示</vt:lpstr>
      <vt:lpstr>2.6 像素间的基本关系</vt:lpstr>
      <vt:lpstr>2.7 图像上的运算</vt:lpstr>
      <vt:lpstr>2.8 数字图像的质量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</dc:creator>
  <cp:lastModifiedBy>ad</cp:lastModifiedBy>
  <cp:revision>949</cp:revision>
  <cp:lastPrinted>1601-01-01T00:00:00Z</cp:lastPrinted>
  <dcterms:created xsi:type="dcterms:W3CDTF">1601-01-01T00:00:00Z</dcterms:created>
  <dcterms:modified xsi:type="dcterms:W3CDTF">2022-09-16T07:31:50Z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